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m4a" ContentType="audi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314" r:id="rId3"/>
    <p:sldId id="280" r:id="rId4"/>
    <p:sldId id="316" r:id="rId5"/>
    <p:sldId id="294" r:id="rId6"/>
    <p:sldId id="295" r:id="rId7"/>
    <p:sldId id="297" r:id="rId8"/>
    <p:sldId id="300" r:id="rId9"/>
    <p:sldId id="310" r:id="rId10"/>
    <p:sldId id="298" r:id="rId11"/>
    <p:sldId id="301" r:id="rId12"/>
    <p:sldId id="302" r:id="rId13"/>
    <p:sldId id="304" r:id="rId14"/>
    <p:sldId id="305" r:id="rId15"/>
    <p:sldId id="306" r:id="rId16"/>
    <p:sldId id="307" r:id="rId17"/>
    <p:sldId id="308" r:id="rId18"/>
    <p:sldId id="311" r:id="rId19"/>
    <p:sldId id="281" r:id="rId20"/>
    <p:sldId id="312" r:id="rId21"/>
    <p:sldId id="289" r:id="rId22"/>
    <p:sldId id="313" r:id="rId23"/>
    <p:sldId id="284" r:id="rId24"/>
    <p:sldId id="315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inimized" horzBarState="maximized">
    <p:restoredLeft sz="8905" autoAdjust="0"/>
    <p:restoredTop sz="96087"/>
  </p:normalViewPr>
  <p:slideViewPr>
    <p:cSldViewPr>
      <p:cViewPr>
        <p:scale>
          <a:sx n="143" d="100"/>
          <a:sy n="143" d="100"/>
        </p:scale>
        <p:origin x="392" y="-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14" d="100"/>
        <a:sy n="114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0" d="100"/>
          <a:sy n="90" d="100"/>
        </p:scale>
        <p:origin x="2024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F72C8-21D2-441C-BDD7-C9D62FF4105C}" type="datetimeFigureOut">
              <a:rPr lang="en-US" smtClean="0"/>
              <a:t>10/6/21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B66DA9-4CD5-4265-9128-F9AC50450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76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66DA9-4CD5-4265-9128-F9AC5045011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066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66DA9-4CD5-4265-9128-F9AC504501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985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66DA9-4CD5-4265-9128-F9AC504501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20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Tex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260649"/>
            <a:ext cx="8712968" cy="43204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908720"/>
            <a:ext cx="8712968" cy="504056"/>
          </a:xfr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10/6/21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251520" y="1556792"/>
            <a:ext cx="8712968" cy="3816424"/>
          </a:xfrm>
        </p:spPr>
        <p:txBody>
          <a:bodyPr/>
          <a:lstStyle>
            <a:lvl1pPr marL="285750" indent="-285750">
              <a:buFont typeface="Wingdings" panose="05000000000000000000" pitchFamily="2" charset="2"/>
              <a:buChar char="v"/>
              <a:defRPr/>
            </a:lvl1pPr>
            <a:lvl3pPr marL="1257300" indent="-3429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lphaLcParenR"/>
              <a:defRPr/>
            </a:lvl4pPr>
            <a:lvl5pPr marL="2114550" indent="-285750">
              <a:buFont typeface="Wingdings" panose="05000000000000000000" pitchFamily="2" charset="2"/>
              <a:buChar char="ü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55707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55850" cy="4320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1519" y="908720"/>
            <a:ext cx="8655851" cy="446449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10/6/21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5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12360" y="274638"/>
            <a:ext cx="1095010" cy="50985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6629" y="274638"/>
            <a:ext cx="7287699" cy="50985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10/6/21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873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Vertical Title and 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67946" y="5654146"/>
            <a:ext cx="239425" cy="230226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914367">
              <a:defRPr sz="984">
                <a:solidFill>
                  <a:srgbClr val="4F81B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58497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Text Pictur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29" y="332657"/>
            <a:ext cx="8670742" cy="504056"/>
          </a:xfrm>
        </p:spPr>
        <p:txBody>
          <a:bodyPr anchor="t">
            <a:normAutofit/>
          </a:bodyPr>
          <a:lstStyle>
            <a:lvl1pPr algn="l">
              <a:defRPr sz="2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36629" y="1052736"/>
            <a:ext cx="8670742" cy="360040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FF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subtitle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10/6/21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36629" y="1628799"/>
            <a:ext cx="5271475" cy="3744417"/>
          </a:xfrm>
        </p:spPr>
        <p:txBody>
          <a:bodyPr/>
          <a:lstStyle>
            <a:lvl1pPr marL="0" indent="0">
              <a:buNone/>
              <a:defRPr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5724525" y="1628775"/>
            <a:ext cx="3182938" cy="2952352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GB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5724526" y="4797152"/>
            <a:ext cx="3182846" cy="576064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Caption to go here</a:t>
            </a:r>
          </a:p>
        </p:txBody>
      </p:sp>
    </p:spTree>
    <p:extLst>
      <p:ext uri="{BB962C8B-B14F-4D97-AF65-F5344CB8AC3E}">
        <p14:creationId xmlns:p14="http://schemas.microsoft.com/office/powerpoint/2010/main" val="2672291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10/6/21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261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6628" y="889654"/>
            <a:ext cx="4407379" cy="4525963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0031" y="889654"/>
            <a:ext cx="4047339" cy="4525963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10/6/21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90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0" y="908720"/>
            <a:ext cx="4176464" cy="639762"/>
          </a:xfrm>
        </p:spPr>
        <p:txBody>
          <a:bodyPr anchor="t"/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1520" y="1548482"/>
            <a:ext cx="4176464" cy="3951288"/>
          </a:xfrm>
        </p:spPr>
        <p:txBody>
          <a:bodyPr anchor="t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008" y="908720"/>
            <a:ext cx="4257799" cy="639762"/>
          </a:xfrm>
        </p:spPr>
        <p:txBody>
          <a:bodyPr anchor="t"/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008" y="1548482"/>
            <a:ext cx="4257799" cy="3951288"/>
          </a:xfrm>
        </p:spPr>
        <p:txBody>
          <a:bodyPr anchor="t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10/6/21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479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10/6/21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721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10/6/21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56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30" y="273050"/>
            <a:ext cx="3111234" cy="1162050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6630" y="1435101"/>
            <a:ext cx="3111234" cy="39381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10/6/21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563888" y="273050"/>
            <a:ext cx="5343483" cy="5100167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581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7228" y="260648"/>
            <a:ext cx="3620144" cy="648072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6629" y="260648"/>
            <a:ext cx="4767419" cy="417646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87227" y="1052736"/>
            <a:ext cx="3620144" cy="43204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10/6/21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36630" y="4652962"/>
            <a:ext cx="4839426" cy="720253"/>
          </a:xfr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9485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4320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0" y="908720"/>
            <a:ext cx="8640960" cy="4464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6629" y="5661248"/>
            <a:ext cx="2133600" cy="2160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5110A061-CD05-4DD2-BD6C-C0A6E7B7931E}" type="datetimeFigureOut">
              <a:rPr lang="en-US" smtClean="0"/>
              <a:pPr/>
              <a:t>10/6/21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661248"/>
            <a:ext cx="2895600" cy="2160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3771" y="5661248"/>
            <a:ext cx="2133600" cy="2160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A8380127-2E4F-4720-A546-49D7111EB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19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»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jpg"/><Relationship Id="rId6" Type="http://schemas.openxmlformats.org/officeDocument/2006/relationships/image" Target="../media/image4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Relationship Id="rId3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Relationship Id="rId3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Relationship Id="rId3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4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10.jpeg"/><Relationship Id="rId5" Type="http://schemas.openxmlformats.org/officeDocument/2006/relationships/image" Target="../media/image24.png"/><Relationship Id="rId6" Type="http://schemas.openxmlformats.org/officeDocument/2006/relationships/image" Target="../media/image23.jpeg"/><Relationship Id="rId7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10.jpeg"/><Relationship Id="rId5" Type="http://schemas.openxmlformats.org/officeDocument/2006/relationships/image" Target="../media/image24.png"/><Relationship Id="rId6" Type="http://schemas.openxmlformats.org/officeDocument/2006/relationships/image" Target="../media/image23.jpeg"/><Relationship Id="rId7" Type="http://schemas.openxmlformats.org/officeDocument/2006/relationships/image" Target="../media/image7.jpg"/><Relationship Id="rId8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io.saao.ac.za/" TargetMode="External"/><Relationship Id="rId4" Type="http://schemas.openxmlformats.org/officeDocument/2006/relationships/hyperlink" Target="mailto:sbp@saao.ac.za" TargetMode="External"/><Relationship Id="rId5" Type="http://schemas.openxmlformats.org/officeDocument/2006/relationships/hyperlink" Target="mailto:sbp@nrf.saao.ac.za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jpeg"/><Relationship Id="rId5" Type="http://schemas.openxmlformats.org/officeDocument/2006/relationships/image" Target="../media/image4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4.png"/><Relationship Id="rId6" Type="http://schemas.openxmlformats.org/officeDocument/2006/relationships/image" Target="../media/image6.png"/><Relationship Id="rId7" Type="http://schemas.openxmlformats.org/officeDocument/2006/relationships/image" Target="../media/image7.jpg"/><Relationship Id="rId8" Type="http://schemas.openxmlformats.org/officeDocument/2006/relationships/image" Target="../media/image8.jp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4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4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13.jpeg"/><Relationship Id="rId5" Type="http://schemas.openxmlformats.org/officeDocument/2006/relationships/image" Target="../media/image10.jpeg"/><Relationship Id="rId6" Type="http://schemas.openxmlformats.org/officeDocument/2006/relationships/image" Target="../media/image4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10.jpeg"/><Relationship Id="rId5" Type="http://schemas.openxmlformats.org/officeDocument/2006/relationships/image" Target="../media/image4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jpeg"/><Relationship Id="rId5" Type="http://schemas.openxmlformats.org/officeDocument/2006/relationships/image" Target="../media/image4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2936"/>
            <a:ext cx="9144000" cy="3123902"/>
          </a:xfrm>
          <a:prstGeom prst="rect">
            <a:avLst/>
          </a:prstGeom>
        </p:spPr>
      </p:pic>
      <p:sp>
        <p:nvSpPr>
          <p:cNvPr id="9" name="SALT Transient Program…"/>
          <p:cNvSpPr txBox="1"/>
          <p:nvPr/>
        </p:nvSpPr>
        <p:spPr>
          <a:xfrm>
            <a:off x="413906" y="480780"/>
            <a:ext cx="7639411" cy="2754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noAutofit/>
          </a:bodyPr>
          <a:lstStyle/>
          <a:p>
            <a:pPr lvl="1" algn="ctr"/>
            <a:r>
              <a:rPr lang="en-US" sz="3000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</a:t>
            </a:r>
            <a:r>
              <a:rPr lang="en-US" sz="3000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Intelligent Observatory</a:t>
            </a:r>
          </a:p>
          <a:p>
            <a:pPr lvl="1" algn="ctr"/>
            <a:endParaRPr lang="en-US" sz="2400" dirty="0"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lvl="1" algn="ctr"/>
            <a:r>
              <a:rPr lang="en-US" sz="2400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SAAO, SARAO (NRF)</a:t>
            </a:r>
          </a:p>
          <a:p>
            <a:pPr lvl="1" algn="ctr"/>
            <a:endParaRPr lang="en-US" sz="2400" dirty="0"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lvl="1" algn="ctr"/>
            <a:r>
              <a:rPr lang="en-US" sz="2400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Stephen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Potter</a:t>
            </a:r>
          </a:p>
          <a:p>
            <a:pPr lvl="1" algn="ctr"/>
            <a:r>
              <a:rPr lang="en-US" sz="2400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SAAO, UJ</a:t>
            </a:r>
            <a:endParaRPr sz="2400" dirty="0"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245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30"/>
    </mc:Choice>
    <mc:Fallback>
      <p:transition spd="slow" advTm="10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utherland Plateau Panorama_credit_01.jpg" descr="Sutherland Plateau Panorama_credit_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431" y="3861048"/>
            <a:ext cx="8813135" cy="2033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67066"/>
            <a:ext cx="6880903" cy="36974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5576" y="476672"/>
            <a:ext cx="792087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b="1" dirty="0" smtClean="0">
                <a:solidFill>
                  <a:srgbClr val="FF0000"/>
                </a:solidFill>
                <a:effectLst>
                  <a:outerShdw blurRad="50800" dist="50800" dir="5400000" sx="1000" sy="1000" algn="ctr" rotWithShape="0">
                    <a:srgbClr val="000000">
                      <a:alpha val="43137"/>
                    </a:srgbClr>
                  </a:outerShdw>
                </a:effectLst>
              </a:rPr>
              <a:t>How</a:t>
            </a:r>
            <a:endParaRPr lang="en-US" sz="1950" b="1" dirty="0">
              <a:solidFill>
                <a:srgbClr val="FF0000"/>
              </a:solidFill>
              <a:effectLst>
                <a:outerShdw blurRad="50800" dist="50800" dir="5400000" sx="1000" sy="1000" algn="ctr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63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Sutherland Plateau Panorama_credit_01.jpg" descr="Sutherland Plateau Panorama_credit_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5520706"/>
            <a:ext cx="9144001" cy="21095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1m_telescope.jpg" descr="1m_telescope.jpg"/>
          <p:cNvPicPr>
            <a:picLocks noChangeAspect="1"/>
          </p:cNvPicPr>
          <p:nvPr/>
        </p:nvPicPr>
        <p:blipFill>
          <a:blip r:embed="rId3">
            <a:extLst/>
          </a:blip>
          <a:srcRect t="12626"/>
          <a:stretch>
            <a:fillRect/>
          </a:stretch>
        </p:blipFill>
        <p:spPr>
          <a:xfrm>
            <a:off x="395536" y="2333440"/>
            <a:ext cx="2652148" cy="3089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74inch_crp.jpg" descr="74inch_cr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38085" y="1086872"/>
            <a:ext cx="3305915" cy="4252983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Line"/>
          <p:cNvSpPr/>
          <p:nvPr/>
        </p:nvSpPr>
        <p:spPr>
          <a:xfrm flipH="1" flipV="1">
            <a:off x="1475655" y="4869159"/>
            <a:ext cx="433972" cy="926591"/>
          </a:xfrm>
          <a:prstGeom prst="line">
            <a:avLst/>
          </a:prstGeom>
          <a:ln w="50800">
            <a:solidFill>
              <a:schemeClr val="accent5"/>
            </a:solidFill>
            <a:headEnd type="triangle"/>
          </a:ln>
        </p:spPr>
        <p:txBody>
          <a:bodyPr lIns="32145" tIns="32145" rIns="32145" bIns="32145"/>
          <a:lstStyle/>
          <a:p>
            <a:pPr algn="ctr" defTabSz="410751">
              <a:defRPr sz="2400" b="0">
                <a:solidFill>
                  <a:srgbClr val="000000"/>
                </a:solidFill>
                <a:effectLst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87"/>
          </a:p>
        </p:txBody>
      </p:sp>
      <p:sp>
        <p:nvSpPr>
          <p:cNvPr id="243" name="Line"/>
          <p:cNvSpPr/>
          <p:nvPr/>
        </p:nvSpPr>
        <p:spPr>
          <a:xfrm flipV="1">
            <a:off x="6278312" y="3972167"/>
            <a:ext cx="1" cy="1760528"/>
          </a:xfrm>
          <a:prstGeom prst="line">
            <a:avLst/>
          </a:prstGeom>
          <a:ln w="50800">
            <a:solidFill>
              <a:schemeClr val="accent5"/>
            </a:solidFill>
            <a:headEnd type="triangle"/>
          </a:ln>
        </p:spPr>
        <p:txBody>
          <a:bodyPr lIns="32145" tIns="32145" rIns="32145" bIns="32145"/>
          <a:lstStyle/>
          <a:p>
            <a:pPr algn="ctr" defTabSz="410751">
              <a:defRPr sz="2400" b="0">
                <a:solidFill>
                  <a:srgbClr val="000000"/>
                </a:solidFill>
                <a:effectLst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87"/>
          </a:p>
        </p:txBody>
      </p:sp>
      <p:sp>
        <p:nvSpPr>
          <p:cNvPr id="11" name="SALT Transient Program…"/>
          <p:cNvSpPr txBox="1"/>
          <p:nvPr/>
        </p:nvSpPr>
        <p:spPr>
          <a:xfrm>
            <a:off x="467544" y="476672"/>
            <a:ext cx="5256584" cy="180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noAutofit/>
          </a:bodyPr>
          <a:lstStyle/>
          <a:p>
            <a:pPr defTabSz="493758">
              <a:lnSpc>
                <a:spcPct val="90000"/>
              </a:lnSpc>
              <a:defRPr sz="216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1687" b="1" dirty="0"/>
              <a:t>T</a:t>
            </a:r>
            <a:r>
              <a:rPr sz="1687" b="1" dirty="0" smtClean="0"/>
              <a:t>elescopes</a:t>
            </a:r>
            <a:r>
              <a:rPr lang="en-US" sz="1687" b="1" dirty="0" smtClean="0"/>
              <a:t> 1.9m and 1.0m</a:t>
            </a:r>
            <a:endParaRPr sz="1687" b="1" dirty="0"/>
          </a:p>
          <a:p>
            <a:pPr marL="135012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1687" b="1" dirty="0" smtClean="0"/>
              <a:t>In-house control electronics AND software</a:t>
            </a:r>
          </a:p>
          <a:p>
            <a:pPr marL="135012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1687" b="1" dirty="0" smtClean="0"/>
              <a:t>PLC, C, python, C++</a:t>
            </a:r>
            <a:endParaRPr sz="1687" b="1" dirty="0"/>
          </a:p>
          <a:p>
            <a:pPr defTabSz="493758">
              <a:lnSpc>
                <a:spcPct val="90000"/>
              </a:lnSpc>
              <a:defRPr sz="216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1687" b="1" dirty="0" smtClean="0"/>
              <a:t>Instruments (imagers, </a:t>
            </a:r>
            <a:r>
              <a:rPr lang="en-US" sz="1687" b="1" dirty="0" err="1" smtClean="0"/>
              <a:t>spectrogragh</a:t>
            </a:r>
            <a:r>
              <a:rPr lang="en-US" sz="1687" b="1" dirty="0" smtClean="0"/>
              <a:t>, </a:t>
            </a:r>
            <a:r>
              <a:rPr lang="en-US" sz="1687" b="1" dirty="0" err="1" smtClean="0"/>
              <a:t>polarimeter</a:t>
            </a:r>
            <a:r>
              <a:rPr lang="en-US" sz="1687" b="1" dirty="0" smtClean="0"/>
              <a:t>)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1687" b="1" dirty="0"/>
              <a:t>In-house control electronics AND </a:t>
            </a:r>
            <a:r>
              <a:rPr lang="en-US" sz="1687" b="1" dirty="0" smtClean="0"/>
              <a:t>software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1687" b="1" dirty="0" smtClean="0"/>
              <a:t>C, python, C++</a:t>
            </a:r>
            <a:endParaRPr lang="en-US" sz="1687" b="1" dirty="0"/>
          </a:p>
        </p:txBody>
      </p:sp>
    </p:spTree>
    <p:extLst>
      <p:ext uri="{BB962C8B-B14F-4D97-AF65-F5344CB8AC3E}">
        <p14:creationId xmlns:p14="http://schemas.microsoft.com/office/powerpoint/2010/main" val="18671812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Sutherland Plateau Panorama_credit_01.jpg" descr="Sutherland Plateau Panorama_credit_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5520706"/>
            <a:ext cx="9144001" cy="21095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Lesedi.jpg" descr="Lesedi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24128" y="548680"/>
            <a:ext cx="2880320" cy="4804725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Line"/>
          <p:cNvSpPr/>
          <p:nvPr/>
        </p:nvSpPr>
        <p:spPr>
          <a:xfrm flipV="1">
            <a:off x="4620765" y="5109586"/>
            <a:ext cx="2647326" cy="748290"/>
          </a:xfrm>
          <a:prstGeom prst="line">
            <a:avLst/>
          </a:prstGeom>
          <a:ln w="50800">
            <a:solidFill>
              <a:schemeClr val="accent5"/>
            </a:solidFill>
            <a:headEnd type="triangle"/>
          </a:ln>
        </p:spPr>
        <p:txBody>
          <a:bodyPr lIns="32145" tIns="32145" rIns="32145" bIns="32145"/>
          <a:lstStyle/>
          <a:p>
            <a:pPr algn="ctr" defTabSz="410751">
              <a:defRPr sz="2400" b="0">
                <a:solidFill>
                  <a:srgbClr val="000000"/>
                </a:solidFill>
                <a:effectLst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87"/>
          </a:p>
        </p:txBody>
      </p:sp>
      <p:sp>
        <p:nvSpPr>
          <p:cNvPr id="11" name="SALT Transient Program…"/>
          <p:cNvSpPr txBox="1"/>
          <p:nvPr/>
        </p:nvSpPr>
        <p:spPr>
          <a:xfrm>
            <a:off x="971600" y="1844824"/>
            <a:ext cx="5256584" cy="180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noAutofit/>
          </a:bodyPr>
          <a:lstStyle/>
          <a:p>
            <a:pPr defTabSz="493758">
              <a:lnSpc>
                <a:spcPct val="90000"/>
              </a:lnSpc>
              <a:defRPr sz="216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1687" b="1" dirty="0"/>
              <a:t>T</a:t>
            </a:r>
            <a:r>
              <a:rPr sz="1687" b="1" dirty="0" smtClean="0"/>
              <a:t>elescope</a:t>
            </a:r>
            <a:r>
              <a:rPr lang="en-US" sz="1687" b="1" dirty="0" smtClean="0"/>
              <a:t> 1.0m</a:t>
            </a:r>
            <a:endParaRPr sz="1687" b="1" dirty="0"/>
          </a:p>
          <a:p>
            <a:pPr marL="135012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1687" b="1" dirty="0" smtClean="0"/>
              <a:t>3</a:t>
            </a:r>
            <a:r>
              <a:rPr lang="en-US" sz="1687" b="1" baseline="30000" dirty="0" smtClean="0"/>
              <a:t>rd</a:t>
            </a:r>
            <a:r>
              <a:rPr lang="en-US" sz="1687" b="1" dirty="0" smtClean="0"/>
              <a:t> party control software</a:t>
            </a:r>
          </a:p>
          <a:p>
            <a:pPr defTabSz="493758">
              <a:lnSpc>
                <a:spcPct val="90000"/>
              </a:lnSpc>
              <a:defRPr sz="216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1687" b="1" dirty="0" smtClean="0"/>
              <a:t>Instruments (imagers, </a:t>
            </a:r>
            <a:r>
              <a:rPr lang="en-US" sz="1687" b="1" dirty="0" err="1" smtClean="0"/>
              <a:t>spectrogragh</a:t>
            </a:r>
            <a:r>
              <a:rPr lang="en-US" sz="1687" b="1" dirty="0" smtClean="0"/>
              <a:t>)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1687" b="1" dirty="0" smtClean="0"/>
              <a:t>In-house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1687" b="1" dirty="0" smtClean="0"/>
              <a:t>Software in partnership with collaborators</a:t>
            </a:r>
          </a:p>
        </p:txBody>
      </p:sp>
    </p:spTree>
    <p:extLst>
      <p:ext uri="{BB962C8B-B14F-4D97-AF65-F5344CB8AC3E}">
        <p14:creationId xmlns:p14="http://schemas.microsoft.com/office/powerpoint/2010/main" val="14842364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51068" y="1470314"/>
            <a:ext cx="4392932" cy="40503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Sutherland Plateau Panorama_credit_01.jpg" descr="Sutherland Plateau Panorama_credit_0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5520706"/>
            <a:ext cx="9144001" cy="2109556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Line"/>
          <p:cNvSpPr/>
          <p:nvPr/>
        </p:nvSpPr>
        <p:spPr>
          <a:xfrm flipV="1">
            <a:off x="3563888" y="5109586"/>
            <a:ext cx="3704203" cy="767686"/>
          </a:xfrm>
          <a:prstGeom prst="line">
            <a:avLst/>
          </a:prstGeom>
          <a:ln w="50800">
            <a:solidFill>
              <a:schemeClr val="accent5"/>
            </a:solidFill>
            <a:headEnd type="triangle"/>
          </a:ln>
        </p:spPr>
        <p:txBody>
          <a:bodyPr lIns="32145" tIns="32145" rIns="32145" bIns="32145"/>
          <a:lstStyle/>
          <a:p>
            <a:pPr algn="ctr" defTabSz="410751">
              <a:defRPr sz="2400" b="0">
                <a:solidFill>
                  <a:srgbClr val="000000"/>
                </a:solidFill>
                <a:effectLst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87"/>
          </a:p>
        </p:txBody>
      </p:sp>
      <p:sp>
        <p:nvSpPr>
          <p:cNvPr id="11" name="SALT Transient Program…"/>
          <p:cNvSpPr txBox="1"/>
          <p:nvPr/>
        </p:nvSpPr>
        <p:spPr>
          <a:xfrm>
            <a:off x="251520" y="349248"/>
            <a:ext cx="5256584" cy="2735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noAutofit/>
          </a:bodyPr>
          <a:lstStyle/>
          <a:p>
            <a:pPr defTabSz="493758">
              <a:lnSpc>
                <a:spcPct val="90000"/>
              </a:lnSpc>
              <a:defRPr sz="216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1687" b="1" dirty="0"/>
              <a:t>T</a:t>
            </a:r>
            <a:r>
              <a:rPr sz="1687" b="1" dirty="0" smtClean="0"/>
              <a:t>elescope</a:t>
            </a:r>
            <a:r>
              <a:rPr lang="en-US" sz="1687" b="1" dirty="0" smtClean="0"/>
              <a:t>; Southern Africa Large </a:t>
            </a:r>
            <a:r>
              <a:rPr lang="en-US" sz="1687" b="1" dirty="0" err="1" smtClean="0"/>
              <a:t>Telescoe</a:t>
            </a:r>
            <a:endParaRPr sz="1687" b="1" dirty="0"/>
          </a:p>
          <a:p>
            <a:pPr marL="135012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1687" b="1" dirty="0" smtClean="0"/>
              <a:t>In-house contracted software engineers (</a:t>
            </a:r>
            <a:r>
              <a:rPr lang="en-US" sz="1687" b="1" dirty="0" err="1" smtClean="0"/>
              <a:t>labview</a:t>
            </a:r>
            <a:r>
              <a:rPr lang="en-US" sz="1687" b="1" dirty="0" smtClean="0"/>
              <a:t>)</a:t>
            </a:r>
          </a:p>
          <a:p>
            <a:pPr defTabSz="493758">
              <a:lnSpc>
                <a:spcPct val="90000"/>
              </a:lnSpc>
              <a:defRPr sz="216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1687" b="1" dirty="0" smtClean="0"/>
              <a:t>Instruments (imagers, </a:t>
            </a:r>
            <a:r>
              <a:rPr lang="en-US" sz="1687" b="1" dirty="0" err="1" smtClean="0"/>
              <a:t>spectrogragh</a:t>
            </a:r>
            <a:r>
              <a:rPr lang="en-US" sz="1687" b="1" dirty="0" smtClean="0"/>
              <a:t>, </a:t>
            </a:r>
            <a:r>
              <a:rPr lang="en-US" sz="1687" b="1" dirty="0" err="1" smtClean="0"/>
              <a:t>polarimeter</a:t>
            </a:r>
            <a:r>
              <a:rPr lang="en-US" sz="1687" b="1" dirty="0" smtClean="0"/>
              <a:t>)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1687" b="1" dirty="0"/>
              <a:t>In-house </a:t>
            </a:r>
            <a:r>
              <a:rPr lang="en-US" sz="1687" b="1" dirty="0" smtClean="0"/>
              <a:t>and partners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1687" b="1" dirty="0" smtClean="0"/>
              <a:t>Service observing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1687" b="1" dirty="0" smtClean="0"/>
              <a:t>Data bases (data - proposals)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1687" b="1" dirty="0" smtClean="0"/>
              <a:t>Planning tools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1687" b="1" dirty="0" smtClean="0"/>
              <a:t>Submission tools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1687" b="1" dirty="0" smtClean="0"/>
              <a:t>Instrument pipelines and reduction tools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1687" b="1" dirty="0" smtClean="0"/>
              <a:t>Data analysis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endParaRPr lang="en-US" sz="1687" b="1" dirty="0"/>
          </a:p>
        </p:txBody>
      </p:sp>
    </p:spTree>
    <p:extLst>
      <p:ext uri="{BB962C8B-B14F-4D97-AF65-F5344CB8AC3E}">
        <p14:creationId xmlns:p14="http://schemas.microsoft.com/office/powerpoint/2010/main" val="12027075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51068" y="1470314"/>
            <a:ext cx="4392932" cy="40503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Sutherland Plateau Panorama_credit_01.jpg" descr="Sutherland Plateau Panorama_credit_0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5520706"/>
            <a:ext cx="9144001" cy="210955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ALT Transient Program…"/>
          <p:cNvSpPr txBox="1"/>
          <p:nvPr/>
        </p:nvSpPr>
        <p:spPr>
          <a:xfrm>
            <a:off x="251520" y="349248"/>
            <a:ext cx="5256584" cy="2735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noAutofit/>
          </a:bodyPr>
          <a:lstStyle/>
          <a:p>
            <a:pPr defTabSz="493758">
              <a:lnSpc>
                <a:spcPct val="90000"/>
              </a:lnSpc>
              <a:defRPr sz="216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1687" b="1" dirty="0"/>
              <a:t>T</a:t>
            </a:r>
            <a:r>
              <a:rPr sz="1687" b="1" dirty="0" smtClean="0"/>
              <a:t>elescope</a:t>
            </a:r>
            <a:endParaRPr sz="1687" b="1" dirty="0"/>
          </a:p>
          <a:p>
            <a:pPr marL="135012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1687" b="1" dirty="0" smtClean="0"/>
              <a:t>In-house contracted software engineers (</a:t>
            </a:r>
            <a:r>
              <a:rPr lang="en-US" sz="1687" b="1" dirty="0" err="1" smtClean="0"/>
              <a:t>labview</a:t>
            </a:r>
            <a:r>
              <a:rPr lang="en-US" sz="1687" b="1" dirty="0" smtClean="0"/>
              <a:t>)</a:t>
            </a:r>
          </a:p>
          <a:p>
            <a:pPr defTabSz="493758">
              <a:lnSpc>
                <a:spcPct val="90000"/>
              </a:lnSpc>
              <a:defRPr sz="216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1687" b="1" dirty="0" smtClean="0"/>
              <a:t>Instruments (imagers, </a:t>
            </a:r>
            <a:r>
              <a:rPr lang="en-US" sz="1687" b="1" dirty="0" err="1" smtClean="0"/>
              <a:t>spectrogragh</a:t>
            </a:r>
            <a:r>
              <a:rPr lang="en-US" sz="1687" b="1" dirty="0" smtClean="0"/>
              <a:t>, </a:t>
            </a:r>
            <a:r>
              <a:rPr lang="en-US" sz="1687" b="1" dirty="0" err="1" smtClean="0"/>
              <a:t>polarimeter</a:t>
            </a:r>
            <a:r>
              <a:rPr lang="en-US" sz="1687" b="1" dirty="0" smtClean="0"/>
              <a:t>)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1687" b="1" dirty="0"/>
              <a:t>In-house </a:t>
            </a:r>
            <a:r>
              <a:rPr lang="en-US" sz="1687" b="1" dirty="0" smtClean="0"/>
              <a:t>and partners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1687" b="1" dirty="0" smtClean="0"/>
              <a:t>Service observing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1687" b="1" dirty="0" smtClean="0"/>
              <a:t>Data bases (data - proposals)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1687" b="1" dirty="0" smtClean="0"/>
              <a:t>Planning tools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1687" b="1" dirty="0" smtClean="0"/>
              <a:t>Submission tools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1687" b="1" dirty="0" smtClean="0"/>
              <a:t>Instrument pipelines and reduction tools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b="1" dirty="0" smtClean="0">
                <a:solidFill>
                  <a:srgbClr val="FF0000"/>
                </a:solidFill>
              </a:rPr>
              <a:t>Data analysis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endParaRPr lang="en-US" sz="1687" b="1" dirty="0"/>
          </a:p>
        </p:txBody>
      </p:sp>
    </p:spTree>
    <p:extLst>
      <p:ext uri="{BB962C8B-B14F-4D97-AF65-F5344CB8AC3E}">
        <p14:creationId xmlns:p14="http://schemas.microsoft.com/office/powerpoint/2010/main" val="1697257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16632"/>
            <a:ext cx="5445224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188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" y="260648"/>
            <a:ext cx="8711952" cy="522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388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4117995" cy="33843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04864"/>
            <a:ext cx="3919728" cy="350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065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IO Vision"/>
          <p:cNvSpPr txBox="1"/>
          <p:nvPr/>
        </p:nvSpPr>
        <p:spPr>
          <a:xfrm>
            <a:off x="367841" y="83247"/>
            <a:ext cx="8408328" cy="721416"/>
          </a:xfrm>
          <a:prstGeom prst="rect">
            <a:avLst/>
          </a:prstGeom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584200">
              <a:spcBef>
                <a:spcPts val="0"/>
              </a:spcBef>
              <a:defRPr sz="6000" b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>
              <a:defRPr>
                <a:effectLst/>
              </a:defRPr>
            </a:pPr>
            <a:r>
              <a:rPr lang="en-US" sz="4219" dirty="0" smtClean="0"/>
              <a:t>Intelligent Observatory (</a:t>
            </a:r>
            <a:r>
              <a:rPr sz="4219" dirty="0" smtClean="0"/>
              <a:t>IO</a:t>
            </a:r>
            <a:r>
              <a:rPr lang="en-US" sz="4219" dirty="0" smtClean="0"/>
              <a:t>)</a:t>
            </a:r>
            <a:r>
              <a:rPr sz="4219" dirty="0" smtClean="0"/>
              <a:t> </a:t>
            </a:r>
            <a:r>
              <a:rPr sz="4219" dirty="0"/>
              <a:t>Vision</a:t>
            </a:r>
          </a:p>
        </p:txBody>
      </p:sp>
      <p:pic>
        <p:nvPicPr>
          <p:cNvPr id="9" name="Sutherland Plateau Panorama_credit_01.jpg" descr="Sutherland Plateau Panorama_credit_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431" y="3861048"/>
            <a:ext cx="8813135" cy="2033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795" y="984373"/>
            <a:ext cx="6488406" cy="2439490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6" name="Up Arrow 5"/>
          <p:cNvSpPr/>
          <p:nvPr/>
        </p:nvSpPr>
        <p:spPr>
          <a:xfrm rot="10800000">
            <a:off x="4116710" y="3331356"/>
            <a:ext cx="484632" cy="154630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11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utherland Plateau Panorama_credit_01.jpg" descr="Sutherland Plateau Panorama_credit_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431" y="3861048"/>
            <a:ext cx="8813135" cy="2033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681758"/>
            <a:ext cx="2376264" cy="1955154"/>
          </a:xfrm>
          <a:prstGeom prst="rect">
            <a:avLst/>
          </a:prstGeom>
        </p:spPr>
      </p:pic>
      <p:sp>
        <p:nvSpPr>
          <p:cNvPr id="9" name="Up Arrow 8"/>
          <p:cNvSpPr/>
          <p:nvPr/>
        </p:nvSpPr>
        <p:spPr>
          <a:xfrm rot="16200000">
            <a:off x="5397393" y="1129660"/>
            <a:ext cx="484632" cy="159025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/>
          <p:cNvSpPr/>
          <p:nvPr/>
        </p:nvSpPr>
        <p:spPr>
          <a:xfrm rot="11745254">
            <a:off x="2615042" y="2989462"/>
            <a:ext cx="484632" cy="95528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658" y="676011"/>
            <a:ext cx="2976693" cy="29766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276872"/>
            <a:ext cx="3536078" cy="1329483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13" name="AIO Vision"/>
          <p:cNvSpPr txBox="1"/>
          <p:nvPr/>
        </p:nvSpPr>
        <p:spPr>
          <a:xfrm>
            <a:off x="3425567" y="83247"/>
            <a:ext cx="2292872" cy="721416"/>
          </a:xfrm>
          <a:prstGeom prst="rect">
            <a:avLst/>
          </a:prstGeom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584200">
              <a:spcBef>
                <a:spcPts val="0"/>
              </a:spcBef>
              <a:defRPr sz="6000" b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>
              <a:defRPr>
                <a:effectLst/>
              </a:defRPr>
            </a:pPr>
            <a:r>
              <a:rPr sz="4219" dirty="0" smtClean="0"/>
              <a:t>IO </a:t>
            </a:r>
            <a:r>
              <a:rPr sz="4219" dirty="0"/>
              <a:t>Vision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88230" y="352845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Remote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Observing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3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ALT Transient Program…"/>
          <p:cNvSpPr txBox="1"/>
          <p:nvPr/>
        </p:nvSpPr>
        <p:spPr>
          <a:xfrm>
            <a:off x="251520" y="476672"/>
            <a:ext cx="8514194" cy="4028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noAutofit/>
          </a:bodyPr>
          <a:lstStyle/>
          <a:p>
            <a:pPr lvl="1" algn="ctr"/>
            <a:r>
              <a:rPr lang="en-US" sz="3500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</a:t>
            </a:r>
            <a:r>
              <a:rPr lang="en-US" sz="3500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Intelligent Observatory</a:t>
            </a:r>
          </a:p>
          <a:p>
            <a:pPr marL="800100" lvl="1" indent="-342900">
              <a:buFont typeface="Arial" charset="0"/>
              <a:buChar char="•"/>
            </a:pPr>
            <a:endParaRPr lang="en-US" sz="3000" dirty="0" smtClean="0"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sz="3000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 is multi-messenger Astronomy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3000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SAAO’s story during</a:t>
            </a:r>
            <a:r>
              <a:rPr lang="en-US" sz="3000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the GW170817 Event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3000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IO Vision Why, What, How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3000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Telescopes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3000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Data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3000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IO Vision: current status</a:t>
            </a:r>
            <a:endParaRPr lang="en-US" sz="3000" dirty="0"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334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30"/>
    </mc:Choice>
    <mc:Fallback>
      <p:transition spd="slow" advTm="10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90635" y="1414803"/>
            <a:ext cx="983594" cy="740544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576" y="265098"/>
            <a:ext cx="2028044" cy="1084768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3" name="Sutherland Plateau Panorama_credit_01.jpg" descr="Sutherland Plateau Panorama_credit_0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5431" y="3861048"/>
            <a:ext cx="8813135" cy="2033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201" y="579476"/>
            <a:ext cx="2376264" cy="19551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459557"/>
            <a:ext cx="3536078" cy="1329483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706" y="188640"/>
            <a:ext cx="773759" cy="695404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>
          <a:xfrm>
            <a:off x="4612276" y="1092243"/>
            <a:ext cx="930474" cy="1385663"/>
          </a:xfrm>
          <a:prstGeom prst="leftArrow">
            <a:avLst/>
          </a:prstGeom>
          <a:solidFill>
            <a:schemeClr val="accent1">
              <a:alpha val="5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 rot="1652427">
            <a:off x="4336211" y="3532141"/>
            <a:ext cx="2413076" cy="362230"/>
          </a:xfrm>
          <a:prstGeom prst="leftArrow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887069" y="3412430"/>
            <a:ext cx="4013473" cy="7203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IO Vision"/>
          <p:cNvSpPr txBox="1"/>
          <p:nvPr/>
        </p:nvSpPr>
        <p:spPr>
          <a:xfrm>
            <a:off x="2929764" y="86066"/>
            <a:ext cx="2292872" cy="721416"/>
          </a:xfrm>
          <a:prstGeom prst="rect">
            <a:avLst/>
          </a:prstGeom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584200">
              <a:spcBef>
                <a:spcPts val="0"/>
              </a:spcBef>
              <a:defRPr sz="6000" b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>
              <a:defRPr>
                <a:effectLst/>
              </a:defRPr>
            </a:pPr>
            <a:r>
              <a:rPr sz="4219" smtClean="0"/>
              <a:t>IO </a:t>
            </a:r>
            <a:r>
              <a:rPr sz="4219" dirty="0"/>
              <a:t>Vision</a:t>
            </a:r>
          </a:p>
        </p:txBody>
      </p:sp>
    </p:spTree>
    <p:extLst>
      <p:ext uri="{BB962C8B-B14F-4D97-AF65-F5344CB8AC3E}">
        <p14:creationId xmlns:p14="http://schemas.microsoft.com/office/powerpoint/2010/main" val="163980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90635" y="1414803"/>
            <a:ext cx="983594" cy="740544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576" y="265098"/>
            <a:ext cx="2028044" cy="1084768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3" name="Sutherland Plateau Panorama_credit_01.jpg" descr="Sutherland Plateau Panorama_credit_0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5431" y="3861048"/>
            <a:ext cx="8813135" cy="2033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201" y="579476"/>
            <a:ext cx="2376264" cy="19551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065" y="2459557"/>
            <a:ext cx="3536078" cy="1329483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706" y="188640"/>
            <a:ext cx="773759" cy="6954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64" y="1092506"/>
            <a:ext cx="3701018" cy="2340894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>
          <a:xfrm>
            <a:off x="4612276" y="1092243"/>
            <a:ext cx="930474" cy="1385663"/>
          </a:xfrm>
          <a:prstGeom prst="leftArrow">
            <a:avLst/>
          </a:prstGeom>
          <a:solidFill>
            <a:schemeClr val="accent1">
              <a:alpha val="5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 rot="1652427">
            <a:off x="4336211" y="3532141"/>
            <a:ext cx="2413076" cy="362230"/>
          </a:xfrm>
          <a:prstGeom prst="leftArrow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887069" y="3412430"/>
            <a:ext cx="4013473" cy="7203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76344" y="722911"/>
            <a:ext cx="3121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Central Control System </a:t>
            </a:r>
            <a:r>
              <a:rPr lang="en-US" b="1" dirty="0"/>
              <a:t>IO </a:t>
            </a:r>
            <a:endParaRPr lang="en-US" dirty="0"/>
          </a:p>
        </p:txBody>
      </p:sp>
      <p:sp>
        <p:nvSpPr>
          <p:cNvPr id="14" name="AIO Vision"/>
          <p:cNvSpPr txBox="1"/>
          <p:nvPr/>
        </p:nvSpPr>
        <p:spPr>
          <a:xfrm>
            <a:off x="3204042" y="27258"/>
            <a:ext cx="2292872" cy="721416"/>
          </a:xfrm>
          <a:prstGeom prst="rect">
            <a:avLst/>
          </a:prstGeom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584200">
              <a:spcBef>
                <a:spcPts val="0"/>
              </a:spcBef>
              <a:defRPr sz="6000" b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>
              <a:defRPr>
                <a:effectLst/>
              </a:defRPr>
            </a:pPr>
            <a:r>
              <a:rPr sz="4219" smtClean="0"/>
              <a:t>IO </a:t>
            </a:r>
            <a:r>
              <a:rPr sz="4219" dirty="0"/>
              <a:t>Vision</a:t>
            </a:r>
          </a:p>
        </p:txBody>
      </p:sp>
    </p:spTree>
    <p:extLst>
      <p:ext uri="{BB962C8B-B14F-4D97-AF65-F5344CB8AC3E}">
        <p14:creationId xmlns:p14="http://schemas.microsoft.com/office/powerpoint/2010/main" val="5196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utherland Plateau Panorama_credit_01.jpg" descr="Sutherland Plateau Panorama_credit_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431" y="3861048"/>
            <a:ext cx="8813135" cy="2033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14009"/>
            <a:ext cx="3701018" cy="234089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16016" y="764704"/>
            <a:ext cx="3456384" cy="2031325"/>
          </a:xfrm>
          <a:prstGeom prst="rect">
            <a:avLst/>
          </a:prstGeom>
          <a:effectLst>
            <a:outerShdw blurRad="50800" dir="5400000" sx="29000" sy="29000" algn="ctr" rotWithShape="0">
              <a:schemeClr val="bg1">
                <a:alpha val="2000"/>
              </a:schemeClr>
            </a:outerShdw>
            <a:softEdge rad="139700"/>
          </a:effectLst>
        </p:spPr>
        <p:txBody>
          <a:bodyPr wrap="square">
            <a:spAutoFit/>
          </a:bodyPr>
          <a:lstStyle/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000" b="1" dirty="0" smtClean="0"/>
              <a:t>Astronomy operations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000" b="1" dirty="0" smtClean="0"/>
              <a:t>Software algorithms (AI)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000" b="1" dirty="0" smtClean="0"/>
              <a:t>Queue schedulers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000" b="1" dirty="0" smtClean="0"/>
              <a:t>Alert </a:t>
            </a:r>
            <a:r>
              <a:rPr lang="en-US" sz="2000" b="1" dirty="0" smtClean="0"/>
              <a:t>systems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000" b="1" dirty="0" smtClean="0"/>
              <a:t>Real time data </a:t>
            </a:r>
            <a:r>
              <a:rPr lang="en-US" sz="2000" b="1" dirty="0" smtClean="0"/>
              <a:t>analysis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000" b="1" dirty="0" smtClean="0"/>
              <a:t>Proposal management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000" b="1" dirty="0" smtClean="0"/>
              <a:t>Data management</a:t>
            </a:r>
            <a:endParaRPr lang="en-US" sz="2000" b="1" dirty="0"/>
          </a:p>
        </p:txBody>
      </p:sp>
      <p:sp>
        <p:nvSpPr>
          <p:cNvPr id="16" name="Rectangle 15"/>
          <p:cNvSpPr/>
          <p:nvPr/>
        </p:nvSpPr>
        <p:spPr>
          <a:xfrm>
            <a:off x="2627784" y="96108"/>
            <a:ext cx="40991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Central Control System </a:t>
            </a:r>
            <a:r>
              <a:rPr lang="en-US" sz="2400" b="1" dirty="0"/>
              <a:t>IO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507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260648"/>
            <a:ext cx="8208912" cy="513998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59832" y="5517232"/>
            <a:ext cx="25314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https://</a:t>
            </a:r>
            <a:r>
              <a:rPr lang="en-US" sz="2000" dirty="0" err="1">
                <a:solidFill>
                  <a:srgbClr val="0070C0"/>
                </a:solidFill>
              </a:rPr>
              <a:t>io.saao.ac.za</a:t>
            </a:r>
            <a:r>
              <a:rPr lang="en-US" sz="2000" dirty="0">
                <a:solidFill>
                  <a:srgbClr val="0070C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25507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09" y="-3550626"/>
            <a:ext cx="9217024" cy="94999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7504" y="4010288"/>
            <a:ext cx="489108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+mj-lt"/>
                <a:hlinkClick r:id="rId3"/>
              </a:rPr>
              <a:t>https://io.saao.ac.za</a:t>
            </a:r>
            <a:r>
              <a:rPr lang="en-US" sz="4000" dirty="0" smtClean="0">
                <a:solidFill>
                  <a:schemeClr val="bg1"/>
                </a:solidFill>
                <a:latin typeface="+mj-lt"/>
                <a:hlinkClick r:id="rId3"/>
              </a:rPr>
              <a:t>/</a:t>
            </a:r>
            <a:endParaRPr lang="en-US" sz="4000" dirty="0" smtClean="0">
              <a:solidFill>
                <a:schemeClr val="bg1"/>
              </a:solidFill>
              <a:latin typeface="+mj-lt"/>
            </a:endParaRPr>
          </a:p>
          <a:p>
            <a:r>
              <a:rPr lang="en-US" sz="4000" dirty="0" smtClean="0">
                <a:solidFill>
                  <a:schemeClr val="bg1"/>
                </a:solidFill>
                <a:latin typeface="+mj-lt"/>
                <a:hlinkClick r:id="rId4"/>
              </a:rPr>
              <a:t>sbp@saao.ac.za</a:t>
            </a:r>
            <a:endParaRPr lang="en-US" sz="4000" dirty="0" smtClean="0">
              <a:solidFill>
                <a:schemeClr val="bg1"/>
              </a:solidFill>
              <a:latin typeface="+mj-lt"/>
            </a:endParaRPr>
          </a:p>
          <a:p>
            <a:r>
              <a:rPr lang="en-US" sz="4000" dirty="0" smtClean="0">
                <a:solidFill>
                  <a:schemeClr val="bg2"/>
                </a:solidFill>
                <a:latin typeface="+mj-lt"/>
                <a:hlinkClick r:id="rId5"/>
              </a:rPr>
              <a:t>sbp@nrf.saao.ac.za</a:t>
            </a:r>
            <a:endParaRPr lang="en-US" sz="4000" dirty="0" smtClean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31840" y="404664"/>
            <a:ext cx="24368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Thankyou</a:t>
            </a:r>
          </a:p>
        </p:txBody>
      </p:sp>
    </p:spTree>
    <p:extLst>
      <p:ext uri="{BB962C8B-B14F-4D97-AF65-F5344CB8AC3E}">
        <p14:creationId xmlns:p14="http://schemas.microsoft.com/office/powerpoint/2010/main" val="60928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lliding-Neutron-Stars-Produce-Gold.jpg" descr="Colliding-Neutron-Stars-Produce-Gold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9014" y="836712"/>
            <a:ext cx="8185967" cy="460790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GW170817: South African follow-up"/>
          <p:cNvSpPr txBox="1"/>
          <p:nvPr/>
        </p:nvSpPr>
        <p:spPr>
          <a:xfrm>
            <a:off x="457062" y="164910"/>
            <a:ext cx="8062241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spcBef>
                <a:spcPts val="0"/>
              </a:spcBef>
              <a:defRPr sz="3800" b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>
              <a:defRPr>
                <a:effectLst/>
              </a:defRPr>
            </a:pPr>
            <a:r>
              <a:t>GW170817: South African follow-up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779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1"/>
    </mc:Choice>
    <mc:Fallback>
      <p:transition spd="slow" advTm="1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  <p:pic>
        <p:nvPicPr>
          <p:cNvPr id="1026" name="Picture 2" descr="ile:ApJL 848 L13 Fig2 Multi-messenger detection of GW170817 and GRB 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425129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32656"/>
            <a:ext cx="2880320" cy="25886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882" y="3356992"/>
            <a:ext cx="4307956" cy="2304256"/>
          </a:xfrm>
          <a:prstGeom prst="rect">
            <a:avLst/>
          </a:prstGeom>
          <a:effectLst>
            <a:softEdge rad="203200"/>
          </a:effectLst>
        </p:spPr>
      </p:pic>
    </p:spTree>
    <p:extLst>
      <p:ext uri="{BB962C8B-B14F-4D97-AF65-F5344CB8AC3E}">
        <p14:creationId xmlns:p14="http://schemas.microsoft.com/office/powerpoint/2010/main" val="1857262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30"/>
    </mc:Choice>
    <mc:Fallback>
      <p:transition spd="slow" advTm="10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W170817_40inch.jpg" descr="GW170817_40inch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3568" y="0"/>
            <a:ext cx="7893054" cy="3329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Sutherland Plateau Panorama_credit_01.jpg" descr="Sutherland Plateau Panorama_credit_01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9512" y="3789040"/>
            <a:ext cx="8756331" cy="202011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Line"/>
          <p:cNvSpPr/>
          <p:nvPr/>
        </p:nvSpPr>
        <p:spPr>
          <a:xfrm flipH="1">
            <a:off x="2267744" y="3329884"/>
            <a:ext cx="1944216" cy="728296"/>
          </a:xfrm>
          <a:prstGeom prst="line">
            <a:avLst/>
          </a:prstGeom>
          <a:ln w="88900">
            <a:solidFill>
              <a:srgbClr val="FF26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 algn="ctr" defTabSz="584200">
              <a:spcBef>
                <a:spcPts val="0"/>
              </a:spcBef>
              <a:defRPr sz="2400" b="0">
                <a:solidFill>
                  <a:srgbClr val="000000"/>
                </a:solidFill>
                <a:effectLst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9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5"/>
    </mc:Choice>
    <mc:Fallback>
      <p:transition spd="slow" advTm="2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utherland Plateau Panorama_credit_01.jpg" descr="Sutherland Plateau Panorama_credit_0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9512" y="3789040"/>
            <a:ext cx="8756331" cy="2020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RSF_GW170817.jpeg" descr="IRSF_GW170817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6158" y="-21499"/>
            <a:ext cx="4183834" cy="3308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RSF.jpg" descr="IRSF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004048" y="157035"/>
            <a:ext cx="3721395" cy="342819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Line"/>
          <p:cNvSpPr/>
          <p:nvPr/>
        </p:nvSpPr>
        <p:spPr>
          <a:xfrm flipH="1">
            <a:off x="683568" y="2205960"/>
            <a:ext cx="1387903" cy="1943120"/>
          </a:xfrm>
          <a:prstGeom prst="line">
            <a:avLst/>
          </a:prstGeom>
          <a:ln w="88900">
            <a:solidFill>
              <a:srgbClr val="FF26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 algn="ctr" defTabSz="584200">
              <a:spcBef>
                <a:spcPts val="0"/>
              </a:spcBef>
              <a:defRPr sz="2400" b="0">
                <a:solidFill>
                  <a:srgbClr val="000000"/>
                </a:solidFill>
                <a:effectLst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3" name="TextBox 7"/>
          <p:cNvSpPr txBox="1"/>
          <p:nvPr/>
        </p:nvSpPr>
        <p:spPr>
          <a:xfrm>
            <a:off x="5737707" y="332656"/>
            <a:ext cx="1738273" cy="3529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2" tIns="65022" rIns="65022" bIns="65022">
            <a:spAutoFit/>
          </a:bodyPr>
          <a:lstStyle>
            <a:lvl1pPr algn="ctr" defTabSz="584200">
              <a:spcBef>
                <a:spcPts val="0"/>
              </a:spcBef>
              <a:defRPr sz="16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r>
              <a:t>SAAO IRSF (JHK)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81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3"/>
    </mc:Choice>
    <mc:Fallback>
      <p:transition spd="slow" advTm="1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W_spectra.jpeg" descr="GW_spectra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70689" y="-42393"/>
            <a:ext cx="6257580" cy="48520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Sutherland Plateau Panorama_credit_01.jpg" descr="Sutherland Plateau Panorama_credit_01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084" y="4737871"/>
            <a:ext cx="9144002" cy="2109556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Line"/>
          <p:cNvSpPr/>
          <p:nvPr/>
        </p:nvSpPr>
        <p:spPr>
          <a:xfrm>
            <a:off x="3205920" y="4018378"/>
            <a:ext cx="1" cy="1072151"/>
          </a:xfrm>
          <a:prstGeom prst="line">
            <a:avLst/>
          </a:prstGeom>
          <a:ln w="88900">
            <a:solidFill>
              <a:srgbClr val="FF2600"/>
            </a:solidFill>
            <a:miter lim="400000"/>
            <a:tailEnd type="triangle"/>
          </a:ln>
        </p:spPr>
        <p:txBody>
          <a:bodyPr lIns="32145" tIns="32145" rIns="32145" bIns="32145"/>
          <a:lstStyle/>
          <a:p>
            <a:pPr algn="ctr" defTabSz="410751">
              <a:defRPr sz="2400" b="0">
                <a:solidFill>
                  <a:srgbClr val="000000"/>
                </a:solidFill>
                <a:effectLst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87"/>
          </a:p>
        </p:txBody>
      </p:sp>
      <p:sp>
        <p:nvSpPr>
          <p:cNvPr id="202" name="Line"/>
          <p:cNvSpPr/>
          <p:nvPr/>
        </p:nvSpPr>
        <p:spPr>
          <a:xfrm flipH="1">
            <a:off x="4102110" y="232663"/>
            <a:ext cx="2519715" cy="771050"/>
          </a:xfrm>
          <a:prstGeom prst="line">
            <a:avLst/>
          </a:prstGeom>
          <a:ln w="88900">
            <a:solidFill>
              <a:srgbClr val="FF2600"/>
            </a:solidFill>
            <a:miter lim="400000"/>
            <a:tailEnd type="triangle"/>
          </a:ln>
        </p:spPr>
        <p:txBody>
          <a:bodyPr lIns="32145" tIns="32145" rIns="32145" bIns="32145"/>
          <a:lstStyle/>
          <a:p>
            <a:pPr algn="ctr" defTabSz="410751">
              <a:defRPr sz="2400" b="0">
                <a:solidFill>
                  <a:srgbClr val="000000"/>
                </a:solidFill>
                <a:effectLst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87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216897"/>
      </p:ext>
    </p:extLst>
  </p:cSld>
  <p:clrMapOvr>
    <a:masterClrMapping/>
  </p:clrMapOvr>
  <p:transition spd="med" advTm="28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Sutherland Plateau Panorama_credit_01.jpg" descr="Sutherland Plateau Panorama_credit_0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084" y="4737871"/>
            <a:ext cx="9144002" cy="210955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Multi-messenger Observations of a Binary Neutron Star Merger, 2017ApJ…848L..12A,  3677 Authors…"/>
          <p:cNvSpPr txBox="1"/>
          <p:nvPr/>
        </p:nvSpPr>
        <p:spPr>
          <a:xfrm>
            <a:off x="395536" y="2035588"/>
            <a:ext cx="8125794" cy="656590"/>
          </a:xfrm>
          <a:prstGeom prst="rect">
            <a:avLst/>
          </a:prstGeom>
          <a:ln w="12700">
            <a:miter lim="400000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 defTabSz="584200">
              <a:spcBef>
                <a:spcPts val="0"/>
              </a:spcBef>
              <a:defRPr sz="1800" b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  <a:sym typeface="Helvetica Neue"/>
              </a:defRPr>
            </a:pPr>
            <a:r>
              <a:rPr dirty="0"/>
              <a:t>Multi-messenger Observations of a Binary Neutron Star Merger, </a:t>
            </a:r>
            <a:endParaRPr lang="en-US" dirty="0" smtClean="0"/>
          </a:p>
          <a:p>
            <a:pPr algn="ctr" defTabSz="584200">
              <a:spcBef>
                <a:spcPts val="0"/>
              </a:spcBef>
              <a:defRPr sz="1800" b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  <a:sym typeface="Helvetica Neue"/>
              </a:defRPr>
            </a:pPr>
            <a:r>
              <a:rPr dirty="0" smtClean="0"/>
              <a:t>2017ApJ…848L</a:t>
            </a:r>
            <a:r>
              <a:rPr dirty="0"/>
              <a:t>..12A,  </a:t>
            </a:r>
            <a:r>
              <a:rPr dirty="0">
                <a:solidFill>
                  <a:srgbClr val="FF0000"/>
                </a:solidFill>
              </a:rPr>
              <a:t>3677 </a:t>
            </a:r>
            <a:r>
              <a:rPr dirty="0" smtClean="0">
                <a:solidFill>
                  <a:srgbClr val="FF0000"/>
                </a:solidFill>
              </a:rPr>
              <a:t>Authors</a:t>
            </a:r>
            <a:endParaRPr dirty="0">
              <a:solidFill>
                <a:srgbClr val="FF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5801"/>
      </p:ext>
    </p:extLst>
  </p:cSld>
  <p:clrMapOvr>
    <a:masterClrMapping/>
  </p:clrMapOvr>
  <p:transition spd="med" advTm="9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therland Plateau Panorama_credit_01.jpg" descr="Sutherland Plateau Panorama_credit_0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5437" y="3904721"/>
            <a:ext cx="8813135" cy="203322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AIO Vision"/>
          <p:cNvSpPr txBox="1"/>
          <p:nvPr/>
        </p:nvSpPr>
        <p:spPr>
          <a:xfrm>
            <a:off x="367841" y="83247"/>
            <a:ext cx="8408328" cy="721416"/>
          </a:xfrm>
          <a:prstGeom prst="rect">
            <a:avLst/>
          </a:prstGeom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584200">
              <a:spcBef>
                <a:spcPts val="0"/>
              </a:spcBef>
              <a:defRPr sz="6000" b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>
              <a:defRPr>
                <a:effectLst/>
              </a:defRPr>
            </a:pPr>
            <a:r>
              <a:rPr lang="en-US" sz="4219" dirty="0" smtClean="0"/>
              <a:t>Intelligent Observatory (</a:t>
            </a:r>
            <a:r>
              <a:rPr sz="4219" dirty="0" smtClean="0"/>
              <a:t>IO</a:t>
            </a:r>
            <a:r>
              <a:rPr lang="en-US" sz="4219" dirty="0" smtClean="0"/>
              <a:t>)</a:t>
            </a:r>
            <a:r>
              <a:rPr sz="4219" dirty="0" smtClean="0"/>
              <a:t> </a:t>
            </a:r>
            <a:r>
              <a:rPr sz="4219" dirty="0"/>
              <a:t>Vision</a:t>
            </a:r>
          </a:p>
        </p:txBody>
      </p:sp>
      <p:sp>
        <p:nvSpPr>
          <p:cNvPr id="8" name="SALT Transient Program…"/>
          <p:cNvSpPr txBox="1"/>
          <p:nvPr/>
        </p:nvSpPr>
        <p:spPr>
          <a:xfrm>
            <a:off x="611565" y="792897"/>
            <a:ext cx="7920880" cy="2420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noAutofit/>
          </a:bodyPr>
          <a:lstStyle/>
          <a:p>
            <a:pPr marL="135012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endParaRPr sz="1687" b="1" dirty="0"/>
          </a:p>
          <a:p>
            <a:pPr defTabSz="493758">
              <a:lnSpc>
                <a:spcPct val="90000"/>
              </a:lnSpc>
              <a:defRPr sz="216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sz="1687" b="1" dirty="0"/>
              <a:t>To better serve the community/users:</a:t>
            </a:r>
            <a:r>
              <a:rPr lang="en-US" sz="1687" b="1" dirty="0"/>
              <a:t> (</a:t>
            </a:r>
            <a:r>
              <a:rPr lang="en-US" sz="1687" b="1" dirty="0">
                <a:solidFill>
                  <a:srgbClr val="FF0000"/>
                </a:solidFill>
              </a:rPr>
              <a:t>Why</a:t>
            </a:r>
            <a:r>
              <a:rPr lang="en-US" sz="1687" b="1" dirty="0"/>
              <a:t>)</a:t>
            </a:r>
            <a:endParaRPr sz="1687" b="1" dirty="0"/>
          </a:p>
          <a:p>
            <a:pPr defTabSz="493758">
              <a:lnSpc>
                <a:spcPct val="90000"/>
              </a:lnSpc>
              <a:defRPr sz="216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endParaRPr lang="en-US" sz="1687" b="1" dirty="0" smtClean="0"/>
          </a:p>
          <a:p>
            <a:pPr defTabSz="493758">
              <a:lnSpc>
                <a:spcPct val="90000"/>
              </a:lnSpc>
              <a:defRPr sz="216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1687" b="1" dirty="0" smtClean="0"/>
              <a:t>All </a:t>
            </a:r>
            <a:r>
              <a:rPr lang="en-US" sz="1687" b="1" dirty="0"/>
              <a:t>telescopes integrated into an the IO (</a:t>
            </a:r>
            <a:r>
              <a:rPr lang="en-US" sz="1687" b="1" dirty="0" smtClean="0">
                <a:solidFill>
                  <a:srgbClr val="FF0000"/>
                </a:solidFill>
              </a:rPr>
              <a:t>What</a:t>
            </a:r>
            <a:r>
              <a:rPr lang="en-US" sz="1687" b="1" dirty="0" smtClean="0"/>
              <a:t>)</a:t>
            </a:r>
            <a:endParaRPr lang="en-US" sz="1687" b="1" dirty="0"/>
          </a:p>
          <a:p>
            <a:pPr marL="135012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1687" b="1" dirty="0">
                <a:solidFill>
                  <a:schemeClr val="accent1"/>
                </a:solidFill>
              </a:rPr>
              <a:t>Coordinated science across telescopes in the era of multi-messenger </a:t>
            </a:r>
            <a:r>
              <a:rPr lang="en-US" sz="1687" b="1" dirty="0" smtClean="0">
                <a:solidFill>
                  <a:schemeClr val="accent1"/>
                </a:solidFill>
              </a:rPr>
              <a:t>astronomy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1687" b="1" dirty="0">
                <a:solidFill>
                  <a:schemeClr val="accent1"/>
                </a:solidFill>
              </a:rPr>
              <a:t>Respond to alerts, computer generated </a:t>
            </a:r>
            <a:r>
              <a:rPr lang="en-US" sz="1687" b="1" dirty="0" smtClean="0">
                <a:solidFill>
                  <a:schemeClr val="accent1"/>
                </a:solidFill>
              </a:rPr>
              <a:t>requests, automation, </a:t>
            </a:r>
            <a:r>
              <a:rPr lang="en-US" sz="1687" b="1" dirty="0" err="1" smtClean="0">
                <a:solidFill>
                  <a:schemeClr val="accent1"/>
                </a:solidFill>
              </a:rPr>
              <a:t>robotisation</a:t>
            </a:r>
            <a:endParaRPr lang="en-US" sz="1687" b="1" dirty="0">
              <a:solidFill>
                <a:schemeClr val="accent1"/>
              </a:solidFill>
            </a:endParaRPr>
          </a:p>
          <a:p>
            <a:pPr marL="135012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1687" b="1" dirty="0">
                <a:solidFill>
                  <a:schemeClr val="accent1"/>
                </a:solidFill>
              </a:rPr>
              <a:t>Advance SAAO into the </a:t>
            </a:r>
            <a:r>
              <a:rPr lang="en-US" sz="1687" b="1" dirty="0" smtClean="0">
                <a:solidFill>
                  <a:schemeClr val="accent1"/>
                </a:solidFill>
              </a:rPr>
              <a:t>4IR</a:t>
            </a:r>
            <a:endParaRPr lang="en-US" sz="1687" b="1" dirty="0">
              <a:solidFill>
                <a:schemeClr val="accent1"/>
              </a:solidFill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954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09"/>
    </mc:Choice>
    <mc:Fallback>
      <p:transition spd="slow" advTm="3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NRF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CF4850B1-0E2E-824B-ADE0-CAAE45F6CD91}" vid="{CBB4DC9D-D756-3F4F-862B-FBB76F0893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Presentation2</Template>
  <TotalTime>7541</TotalTime>
  <Words>314</Words>
  <Application>Microsoft Macintosh PowerPoint</Application>
  <PresentationFormat>On-screen Show (4:3)</PresentationFormat>
  <Paragraphs>81</Paragraphs>
  <Slides>24</Slides>
  <Notes>3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Calibri</vt:lpstr>
      <vt:lpstr>Helvetica Neue</vt:lpstr>
      <vt:lpstr>Helvetica Neue Medium</vt:lpstr>
      <vt:lpstr>Times</vt:lpstr>
      <vt:lpstr>Wingdings</vt:lpstr>
      <vt:lpstr>Arial</vt:lpstr>
      <vt:lpstr>NRF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Potter</dc:creator>
  <cp:lastModifiedBy>Stephen Potter</cp:lastModifiedBy>
  <cp:revision>61</cp:revision>
  <dcterms:created xsi:type="dcterms:W3CDTF">2021-03-09T07:45:20Z</dcterms:created>
  <dcterms:modified xsi:type="dcterms:W3CDTF">2021-10-10T15:25:34Z</dcterms:modified>
</cp:coreProperties>
</file>