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93" r:id="rId4"/>
    <p:sldId id="311" r:id="rId5"/>
    <p:sldId id="313" r:id="rId6"/>
    <p:sldId id="308" r:id="rId7"/>
    <p:sldId id="312" r:id="rId8"/>
    <p:sldId id="305" r:id="rId9"/>
    <p:sldId id="310" r:id="rId10"/>
    <p:sldId id="306" r:id="rId11"/>
    <p:sldId id="307" r:id="rId12"/>
    <p:sldId id="309" r:id="rId13"/>
    <p:sldId id="315" r:id="rId14"/>
    <p:sldId id="316" r:id="rId15"/>
    <p:sldId id="304" r:id="rId16"/>
    <p:sldId id="31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6" autoAdjust="0"/>
    <p:restoredTop sz="94660"/>
  </p:normalViewPr>
  <p:slideViewPr>
    <p:cSldViewPr>
      <p:cViewPr>
        <p:scale>
          <a:sx n="147" d="100"/>
          <a:sy n="147" d="100"/>
        </p:scale>
        <p:origin x="2008" y="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72C8-21D2-441C-BDD7-C9D62FF4105C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6DA9-4CD5-4265-9128-F9AC5045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8712968" cy="4320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712968" cy="50405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8712968" cy="3816424"/>
          </a:xfrm>
        </p:spPr>
        <p:txBody>
          <a:bodyPr/>
          <a:lstStyle>
            <a:lvl1pPr marL="285750" indent="-285750">
              <a:buFont typeface="Wingdings" panose="05000000000000000000" pitchFamily="2" charset="2"/>
              <a:buChar char="v"/>
              <a:defRPr/>
            </a:lvl1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lphaLcParenR"/>
              <a:defRPr/>
            </a:lvl4pPr>
            <a:lvl5pPr marL="2114550" indent="-28575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7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55850" cy="432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519" y="908720"/>
            <a:ext cx="8655851" cy="44644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2360" y="274638"/>
            <a:ext cx="1095010" cy="50985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629" y="274638"/>
            <a:ext cx="7287699" cy="50985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7946" y="5654146"/>
            <a:ext cx="239425" cy="23022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984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223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Pictur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29" y="332657"/>
            <a:ext cx="8670742" cy="504056"/>
          </a:xfrm>
        </p:spPr>
        <p:txBody>
          <a:bodyPr anchor="t">
            <a:normAutofit/>
          </a:bodyPr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6629" y="1052736"/>
            <a:ext cx="8670742" cy="360040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FF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36629" y="1628799"/>
            <a:ext cx="5271475" cy="3744417"/>
          </a:xfrm>
        </p:spPr>
        <p:txBody>
          <a:bodyPr/>
          <a:lstStyle>
            <a:lvl1pPr marL="0" indent="0"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724525" y="1628775"/>
            <a:ext cx="3182938" cy="295235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24526" y="4797152"/>
            <a:ext cx="3182846" cy="576064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Caption to go here</a:t>
            </a:r>
          </a:p>
        </p:txBody>
      </p:sp>
    </p:spTree>
    <p:extLst>
      <p:ext uri="{BB962C8B-B14F-4D97-AF65-F5344CB8AC3E}">
        <p14:creationId xmlns:p14="http://schemas.microsoft.com/office/powerpoint/2010/main" val="267229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6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628" y="889654"/>
            <a:ext cx="4407379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1" y="889654"/>
            <a:ext cx="4047339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4176464" cy="639762"/>
          </a:xfrm>
        </p:spPr>
        <p:txBody>
          <a:bodyPr anchor="t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1548482"/>
            <a:ext cx="4176464" cy="3951288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257799" cy="639762"/>
          </a:xfrm>
        </p:spPr>
        <p:txBody>
          <a:bodyPr anchor="t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1548482"/>
            <a:ext cx="4257799" cy="3951288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2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30" y="273050"/>
            <a:ext cx="3111234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630" y="1435101"/>
            <a:ext cx="3111234" cy="39381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63888" y="273050"/>
            <a:ext cx="5343483" cy="5100167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8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7228" y="260648"/>
            <a:ext cx="3620144" cy="648072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6629" y="260648"/>
            <a:ext cx="4767419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7227" y="1052736"/>
            <a:ext cx="362014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36630" y="4652962"/>
            <a:ext cx="4839426" cy="720253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48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640960" cy="446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6629" y="5661248"/>
            <a:ext cx="213360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110A061-CD05-4DD2-BD6C-C0A6E7B7931E}" type="datetimeFigureOut">
              <a:rPr lang="en-US" smtClean="0"/>
              <a:pPr/>
              <a:t>10/30/23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661248"/>
            <a:ext cx="289560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71" y="5661248"/>
            <a:ext cx="213360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8380127-2E4F-4720-A546-49D7111EB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hyperlink" Target="https://ui.adsabs.harvard.edu/#abs/2023A%26A...674L...9S/abstract" TargetMode="External"/><Relationship Id="rId6" Type="http://schemas.openxmlformats.org/officeDocument/2006/relationships/hyperlink" Target="https://ui.adsabs.harvard.edu/#abs/2023NatAs...7..931P/abstract" TargetMode="External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o.saao.ac.za/" TargetMode="External"/><Relationship Id="rId4" Type="http://schemas.openxmlformats.org/officeDocument/2006/relationships/hyperlink" Target="mailto:sbp@saao.ac.za" TargetMode="External"/><Relationship Id="rId5" Type="http://schemas.openxmlformats.org/officeDocument/2006/relationships/hyperlink" Target="mailto:sbp@nrf.saao.ac.za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3123902"/>
          </a:xfrm>
          <a:prstGeom prst="rect">
            <a:avLst/>
          </a:prstGeom>
        </p:spPr>
      </p:pic>
      <p:sp>
        <p:nvSpPr>
          <p:cNvPr id="9" name="SALT Transient Program…"/>
          <p:cNvSpPr txBox="1"/>
          <p:nvPr/>
        </p:nvSpPr>
        <p:spPr>
          <a:xfrm>
            <a:off x="413906" y="386649"/>
            <a:ext cx="7639411" cy="275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lvl="1" algn="ctr"/>
            <a:r>
              <a:rPr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South African Astronomical Observatory</a:t>
            </a:r>
          </a:p>
          <a:p>
            <a:pPr lvl="1" algn="ctr"/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Intelligent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Observatory</a:t>
            </a:r>
            <a:endParaRPr lang="en-US"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ctr"/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SAAO, SARAO (NRF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lvl="1" algn="ctr"/>
            <a:endParaRPr lang="en-US"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ctr"/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Stephen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Potter (SAAO</a:t>
            </a:r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UJ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dirty="0" smtClean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2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497" y="-1181337"/>
            <a:ext cx="5906452" cy="83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0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517" r="13685" b="11701"/>
          <a:stretch/>
        </p:blipFill>
        <p:spPr>
          <a:xfrm rot="5400000">
            <a:off x="6156088" y="-603359"/>
            <a:ext cx="3024000" cy="46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172"/>
          <a:stretch/>
        </p:blipFill>
        <p:spPr>
          <a:xfrm rot="5400000">
            <a:off x="1318116" y="-1237996"/>
            <a:ext cx="3024000" cy="6309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3" r="24483" b="3731"/>
          <a:stretch/>
        </p:blipFill>
        <p:spPr>
          <a:xfrm rot="5400000">
            <a:off x="1480116" y="1844984"/>
            <a:ext cx="2700000" cy="558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64288" y="4005064"/>
            <a:ext cx="2376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Helvetica Neue" charset="0"/>
              </a:rPr>
              <a:t>Schwope</a:t>
            </a:r>
            <a:r>
              <a:rPr lang="en-US" sz="1400" dirty="0">
                <a:latin typeface="Helvetica Neue" charset="0"/>
              </a:rPr>
              <a:t>, A</a:t>
            </a:r>
            <a:r>
              <a:rPr lang="en-US" sz="1400" dirty="0" smtClean="0">
                <a:latin typeface="Helvetica Neue" charset="0"/>
              </a:rPr>
              <a:t>. et al. </a:t>
            </a:r>
          </a:p>
          <a:p>
            <a:r>
              <a:rPr lang="is-IS" sz="1400" dirty="0" smtClean="0">
                <a:hlinkClick r:id="rId5"/>
              </a:rPr>
              <a:t>2023A&amp;A</a:t>
            </a:r>
            <a:r>
              <a:rPr lang="is-IS" sz="1400" dirty="0">
                <a:hlinkClick r:id="rId5"/>
              </a:rPr>
              <a:t>...674L...</a:t>
            </a:r>
            <a:r>
              <a:rPr lang="is-IS" sz="1400" dirty="0" smtClean="0">
                <a:hlinkClick r:id="rId5"/>
              </a:rPr>
              <a:t>9S</a:t>
            </a:r>
            <a:endParaRPr lang="is-IS" sz="1400" dirty="0" smtClean="0"/>
          </a:p>
          <a:p>
            <a:endParaRPr lang="en-US" sz="1400" dirty="0" smtClean="0"/>
          </a:p>
          <a:p>
            <a:r>
              <a:rPr lang="en-US" sz="1400" dirty="0" err="1" smtClean="0"/>
              <a:t>Pelisoli</a:t>
            </a:r>
            <a:r>
              <a:rPr lang="en-US" sz="1400" dirty="0" smtClean="0"/>
              <a:t>, I. et al. </a:t>
            </a:r>
          </a:p>
          <a:p>
            <a:r>
              <a:rPr lang="nb-NO" sz="1400" u="sng" dirty="0" smtClean="0">
                <a:hlinkClick r:id="rId6"/>
              </a:rPr>
              <a:t>2023NatAs</a:t>
            </a:r>
            <a:r>
              <a:rPr lang="nb-NO" sz="1400" u="sng" dirty="0">
                <a:hlinkClick r:id="rId6"/>
              </a:rPr>
              <a:t>...7..931P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5"/>
          <a:stretch/>
        </p:blipFill>
        <p:spPr>
          <a:xfrm>
            <a:off x="5249969" y="3212641"/>
            <a:ext cx="192908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5937662" cy="267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52736"/>
            <a:ext cx="2495097" cy="443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43" y="114229"/>
            <a:ext cx="2552603" cy="4540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1" y="97109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69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0" y="116632"/>
            <a:ext cx="4198002" cy="2361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61" y="116632"/>
            <a:ext cx="3416690" cy="2562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7" y="2705053"/>
            <a:ext cx="4064504" cy="3048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007" y="2705053"/>
            <a:ext cx="4251144" cy="31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9" y="-3550626"/>
            <a:ext cx="9217024" cy="94999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4010288"/>
            <a:ext cx="606929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hlinkClick r:id="rId3"/>
              </a:rPr>
              <a:t>https://io.saao.ac.za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hlinkClick r:id="rId3"/>
              </a:rPr>
              <a:t>/</a:t>
            </a:r>
            <a:endParaRPr lang="en-US" sz="4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+mj-lt"/>
                <a:hlinkClick r:id="rId4"/>
              </a:rPr>
              <a:t>sbp@saao.ac.za</a:t>
            </a:r>
            <a:endParaRPr lang="en-US" sz="4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4000" smtClean="0">
                <a:solidFill>
                  <a:schemeClr val="bg2"/>
                </a:solidFill>
                <a:latin typeface="+mj-lt"/>
                <a:hlinkClick r:id="rId5"/>
              </a:rPr>
              <a:t>sb.potter@saao.nrf.ac.za</a:t>
            </a:r>
            <a:endParaRPr lang="en-US" sz="4000" dirty="0" smtClean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404664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Thankyou</a:t>
            </a:r>
          </a:p>
        </p:txBody>
      </p:sp>
    </p:spTree>
    <p:extLst>
      <p:ext uri="{BB962C8B-B14F-4D97-AF65-F5344CB8AC3E}">
        <p14:creationId xmlns:p14="http://schemas.microsoft.com/office/powerpoint/2010/main" val="10040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7384"/>
            <a:ext cx="6835135" cy="64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2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IO Vision"/>
          <p:cNvSpPr txBox="1"/>
          <p:nvPr/>
        </p:nvSpPr>
        <p:spPr>
          <a:xfrm>
            <a:off x="3425563" y="83247"/>
            <a:ext cx="2292873" cy="72141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spcBef>
                <a:spcPts val="0"/>
              </a:spcBef>
              <a:defRPr sz="6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rPr sz="4219" dirty="0"/>
              <a:t>IO Vision</a:t>
            </a:r>
          </a:p>
        </p:txBody>
      </p:sp>
      <p:sp>
        <p:nvSpPr>
          <p:cNvPr id="8" name="SALT Transient Program…"/>
          <p:cNvSpPr txBox="1"/>
          <p:nvPr/>
        </p:nvSpPr>
        <p:spPr>
          <a:xfrm>
            <a:off x="611560" y="802302"/>
            <a:ext cx="7920880" cy="3418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To better serve the community/users: </a:t>
            </a:r>
            <a:endParaRPr lang="en-US" sz="1687" b="1" dirty="0" smtClean="0">
              <a:solidFill>
                <a:srgbClr val="0070C0"/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>
                <a:solidFill>
                  <a:srgbClr val="0070C0"/>
                </a:solidFill>
              </a:rPr>
              <a:t>Submit proposals/observation requests at any time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Science </a:t>
            </a:r>
            <a:r>
              <a:rPr lang="en-US" sz="1687" b="1" dirty="0"/>
              <a:t>on any time scale (not restricted to 1 week blocks)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Observe from Sutherland, Cape Town or anywhere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Observe manually, queue or service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Respond to alerts, computer generated requests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Enhance our national and international partnerships</a:t>
            </a:r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1687" b="1" dirty="0"/>
          </a:p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1687" b="1" dirty="0" smtClean="0"/>
              <a:t>All </a:t>
            </a:r>
            <a:r>
              <a:rPr sz="1687" b="1" dirty="0"/>
              <a:t>telescopes integrated into an </a:t>
            </a:r>
            <a:r>
              <a:rPr lang="en-US" sz="1687" b="1" dirty="0"/>
              <a:t>the </a:t>
            </a:r>
            <a:r>
              <a:rPr sz="1687" b="1" dirty="0" smtClean="0"/>
              <a:t>IO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1687" b="1" dirty="0"/>
              <a:t>Coordinated science across telescopes in the era of multi-messenger astronomy</a:t>
            </a: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Advance SAAO into the </a:t>
            </a:r>
            <a:r>
              <a:rPr lang="en-US" sz="1687" b="1" dirty="0" smtClean="0"/>
              <a:t>4IR</a:t>
            </a:r>
          </a:p>
          <a:p>
            <a:pPr marL="592212" lvl="1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Building upon communication technologies, automation, intelligent algorithms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sz="1687" b="1" dirty="0"/>
          </a:p>
        </p:txBody>
      </p:sp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31" y="4132080"/>
            <a:ext cx="8813135" cy="2033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98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520706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1m_telescope.jpg" descr="1m_telescope.jpg"/>
          <p:cNvPicPr>
            <a:picLocks noChangeAspect="1"/>
          </p:cNvPicPr>
          <p:nvPr/>
        </p:nvPicPr>
        <p:blipFill>
          <a:blip r:embed="rId3">
            <a:extLst/>
          </a:blip>
          <a:srcRect t="12626"/>
          <a:stretch>
            <a:fillRect/>
          </a:stretch>
        </p:blipFill>
        <p:spPr>
          <a:xfrm>
            <a:off x="395536" y="2333440"/>
            <a:ext cx="2652148" cy="308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74inch_crp.jpg" descr="74inch_cr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8085" y="1086872"/>
            <a:ext cx="3305915" cy="4252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Line"/>
          <p:cNvSpPr/>
          <p:nvPr/>
        </p:nvSpPr>
        <p:spPr>
          <a:xfrm flipH="1" flipV="1">
            <a:off x="1475655" y="4869159"/>
            <a:ext cx="433972" cy="926591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243" name="Line"/>
          <p:cNvSpPr/>
          <p:nvPr/>
        </p:nvSpPr>
        <p:spPr>
          <a:xfrm flipV="1">
            <a:off x="6278312" y="3972167"/>
            <a:ext cx="1" cy="1760528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11" name="SALT Transient Program…"/>
          <p:cNvSpPr txBox="1"/>
          <p:nvPr/>
        </p:nvSpPr>
        <p:spPr>
          <a:xfrm>
            <a:off x="467544" y="476672"/>
            <a:ext cx="5256584" cy="18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</a:t>
            </a:r>
            <a:r>
              <a:rPr sz="1687" b="1" dirty="0" smtClean="0"/>
              <a:t>elescopes</a:t>
            </a:r>
            <a:r>
              <a:rPr lang="en-US" sz="1687" b="1" dirty="0" smtClean="0"/>
              <a:t> 1.9m and 2 x 1.0m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Spectrographs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err="1" smtClean="0"/>
              <a:t>Polarimeters</a:t>
            </a:r>
            <a:endParaRPr lang="en-US" sz="1687" b="1" dirty="0" smtClean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Imagers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High-speed imagers</a:t>
            </a:r>
          </a:p>
        </p:txBody>
      </p:sp>
      <p:pic>
        <p:nvPicPr>
          <p:cNvPr id="8" name="Lesedi.jpg" descr="Lesedi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1392" y="1251260"/>
            <a:ext cx="2446580" cy="408119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/>
          <p:cNvSpPr/>
          <p:nvPr/>
        </p:nvSpPr>
        <p:spPr>
          <a:xfrm flipV="1">
            <a:off x="4427984" y="4005064"/>
            <a:ext cx="1" cy="1760528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6709742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23006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0361" y="44624"/>
            <a:ext cx="3600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>
                <a:effectLst/>
              </a:defRPr>
            </a:pPr>
            <a:r>
              <a:rPr lang="en-US" sz="3200" dirty="0" smtClean="0">
                <a:solidFill>
                  <a:schemeClr val="bg1"/>
                </a:solidFill>
              </a:rPr>
              <a:t>Remote Observing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33" y="1268760"/>
            <a:ext cx="5052054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6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520706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1m_telescope.jpg" descr="1m_telescope.jpg"/>
          <p:cNvPicPr>
            <a:picLocks noChangeAspect="1"/>
          </p:cNvPicPr>
          <p:nvPr/>
        </p:nvPicPr>
        <p:blipFill>
          <a:blip r:embed="rId3">
            <a:extLst/>
          </a:blip>
          <a:srcRect t="12626"/>
          <a:stretch>
            <a:fillRect/>
          </a:stretch>
        </p:blipFill>
        <p:spPr>
          <a:xfrm>
            <a:off x="395536" y="2333440"/>
            <a:ext cx="2652148" cy="308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74inch_crp.jpg" descr="74inch_cr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8085" y="1086872"/>
            <a:ext cx="3305915" cy="4252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Line"/>
          <p:cNvSpPr/>
          <p:nvPr/>
        </p:nvSpPr>
        <p:spPr>
          <a:xfrm flipH="1" flipV="1">
            <a:off x="1475655" y="4869159"/>
            <a:ext cx="433972" cy="926591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243" name="Line"/>
          <p:cNvSpPr/>
          <p:nvPr/>
        </p:nvSpPr>
        <p:spPr>
          <a:xfrm flipV="1">
            <a:off x="6278312" y="3972167"/>
            <a:ext cx="1" cy="1760528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  <p:sp>
        <p:nvSpPr>
          <p:cNvPr id="11" name="SALT Transient Program…"/>
          <p:cNvSpPr txBox="1"/>
          <p:nvPr/>
        </p:nvSpPr>
        <p:spPr>
          <a:xfrm>
            <a:off x="467544" y="476672"/>
            <a:ext cx="5256584" cy="18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no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/>
              <a:t>T</a:t>
            </a:r>
            <a:r>
              <a:rPr sz="1687" b="1" dirty="0" smtClean="0"/>
              <a:t>elescopes</a:t>
            </a:r>
            <a:r>
              <a:rPr lang="en-US" sz="1687" b="1" dirty="0" smtClean="0"/>
              <a:t> 1.9m and 2 x 1.0m</a:t>
            </a:r>
            <a:endParaRPr sz="1687" b="1" dirty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Spectrographs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err="1" smtClean="0"/>
              <a:t>Polarimeters</a:t>
            </a:r>
            <a:endParaRPr lang="en-US" sz="1687" b="1" dirty="0" smtClean="0"/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Imagers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1687" b="1" dirty="0" smtClean="0"/>
              <a:t>High-speed imagers</a:t>
            </a:r>
          </a:p>
        </p:txBody>
      </p:sp>
      <p:pic>
        <p:nvPicPr>
          <p:cNvPr id="8" name="Lesedi.jpg" descr="Lesedi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1392" y="1251260"/>
            <a:ext cx="2446580" cy="408119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/>
          <p:cNvSpPr/>
          <p:nvPr/>
        </p:nvSpPr>
        <p:spPr>
          <a:xfrm flipV="1">
            <a:off x="4427984" y="4005064"/>
            <a:ext cx="1" cy="1760528"/>
          </a:xfrm>
          <a:prstGeom prst="line">
            <a:avLst/>
          </a:prstGeom>
          <a:ln w="50800">
            <a:solidFill>
              <a:schemeClr val="accent5"/>
            </a:solidFill>
            <a:headEnd type="triangle"/>
          </a:ln>
        </p:spPr>
        <p:txBody>
          <a:bodyPr lIns="32145" tIns="32145" rIns="32145" bIns="32145"/>
          <a:lstStyle/>
          <a:p>
            <a:pPr algn="ctr" defTabSz="410751">
              <a:defRPr sz="2400" b="0">
                <a:solidFill>
                  <a:srgbClr val="000000"/>
                </a:solidFill>
                <a:effectLst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45568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7568" y="-1055595"/>
            <a:ext cx="5800835" cy="82089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28" y="116632"/>
            <a:ext cx="4806124" cy="391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93758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 smtClean="0"/>
              <a:t>Observatory Control System (OCS)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58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8401" r="-283" b="8666"/>
          <a:stretch/>
        </p:blipFill>
        <p:spPr>
          <a:xfrm>
            <a:off x="2123728" y="116632"/>
            <a:ext cx="4846211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116632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ATLAS -&gt; LESEDI       PROGRAMATICALLY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/>
              <a:t>We have triggered on 145 new discoveries since early January of which 88 were successfully robotically observed with </a:t>
            </a:r>
            <a:r>
              <a:rPr lang="en-US" sz="1600" dirty="0" err="1"/>
              <a:t>Lesedi</a:t>
            </a:r>
            <a:r>
              <a:rPr lang="en-US" sz="1600" dirty="0"/>
              <a:t>. Of those 88 we submitted astrometry in time for 71 to be part of the official </a:t>
            </a:r>
            <a:r>
              <a:rPr lang="en-US" sz="1600" dirty="0" smtClean="0"/>
              <a:t>MPEC </a:t>
            </a:r>
            <a:r>
              <a:rPr lang="en-US" sz="1600" dirty="0"/>
              <a:t>(IAU)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endParaRPr lang="en-US" sz="1600" b="1" dirty="0">
              <a:solidFill>
                <a:schemeClr val="tx2"/>
              </a:solidFill>
              <a:effectLst>
                <a:outerShdw blurRad="12700" dist="63500" dir="18900000" rotWithShape="0">
                  <a:srgbClr val="D6D5D5"/>
                </a:outerShdw>
              </a:effectLst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12390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1763688" y="2420888"/>
            <a:ext cx="576064" cy="1057895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339752" y="2420888"/>
            <a:ext cx="360040" cy="864096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4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62369"/>
            <a:ext cx="5081947" cy="5081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81" y="123151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Double Asteroid Redirection Test (DART) was a NASA space mission aimed at testing a method of planetary defense against near-Earth objects (NEOs). It was designed to assess how much a spacecraft impact deflects an asteroid through its transfer of momentum when hitting the asteroid head-on.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268760"/>
            <a:ext cx="2232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A6470"/>
                </a:solidFill>
                <a:latin typeface="Metropolis" charset="0"/>
              </a:rPr>
              <a:t>On Sept. 26, 2022, DART impacted the asteroid moonlet </a:t>
            </a:r>
            <a:r>
              <a:rPr lang="en-US" sz="1400" dirty="0" err="1">
                <a:solidFill>
                  <a:srgbClr val="5A6470"/>
                </a:solidFill>
                <a:latin typeface="Metropolis" charset="0"/>
              </a:rPr>
              <a:t>Dimorphos</a:t>
            </a:r>
            <a:r>
              <a:rPr lang="en-US" sz="1400" dirty="0">
                <a:solidFill>
                  <a:srgbClr val="5A6470"/>
                </a:solidFill>
                <a:latin typeface="Metropolis" charset="0"/>
              </a:rPr>
              <a:t>, a small body just 530 feet (160 meters) in diameter. It orbits a larger, 2,560-foot (780-meter) asteroid called </a:t>
            </a:r>
            <a:r>
              <a:rPr lang="en-US" sz="1400" dirty="0" err="1">
                <a:solidFill>
                  <a:srgbClr val="5A6470"/>
                </a:solidFill>
                <a:latin typeface="Metropolis" charset="0"/>
              </a:rPr>
              <a:t>Didymos</a:t>
            </a:r>
            <a:r>
              <a:rPr lang="en-US" sz="1400" dirty="0">
                <a:solidFill>
                  <a:srgbClr val="5A6470"/>
                </a:solidFill>
                <a:latin typeface="Metropolis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7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F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F4850B1-0E2E-824B-ADE0-CAAE45F6CD91}" vid="{CBB4DC9D-D756-3F4F-862B-FBB76F0893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14258</TotalTime>
  <Words>303</Words>
  <Application>Microsoft Macintosh PowerPoint</Application>
  <PresentationFormat>On-screen Show (4:3)</PresentationFormat>
  <Paragraphs>45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Helvetica Neue</vt:lpstr>
      <vt:lpstr>Helvetica Neue Medium</vt:lpstr>
      <vt:lpstr>Metropolis</vt:lpstr>
      <vt:lpstr>Wingdings</vt:lpstr>
      <vt:lpstr>Arial</vt:lpstr>
      <vt:lpstr>NRF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Potter</dc:creator>
  <cp:lastModifiedBy>Stephen Potter</cp:lastModifiedBy>
  <cp:revision>73</cp:revision>
  <dcterms:created xsi:type="dcterms:W3CDTF">2021-03-09T07:45:20Z</dcterms:created>
  <dcterms:modified xsi:type="dcterms:W3CDTF">2023-10-30T07:27:51Z</dcterms:modified>
</cp:coreProperties>
</file>