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9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93"/>
    <p:restoredTop sz="94645"/>
  </p:normalViewPr>
  <p:slideViewPr>
    <p:cSldViewPr snapToGrid="0" snapToObjects="1">
      <p:cViewPr>
        <p:scale>
          <a:sx n="149" d="100"/>
          <a:sy n="149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F2272-E8B3-874D-AC45-46F20B78AE45}" type="datetimeFigureOut">
              <a:rPr lang="en-US" smtClean="0"/>
              <a:t>4/30/23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D5CD9-6AFF-CB41-A327-11F0D5AFE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52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8285-6C8F-0240-9D07-4B64D61FE41B}" type="datetimeFigureOut">
              <a:rPr lang="en-US" smtClean="0"/>
              <a:t>4/30/23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CE6-4FDC-D548-8501-CB15DAE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8285-6C8F-0240-9D07-4B64D61FE41B}" type="datetimeFigureOut">
              <a:rPr lang="en-US" smtClean="0"/>
              <a:t>4/30/23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CE6-4FDC-D548-8501-CB15DAE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96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8285-6C8F-0240-9D07-4B64D61FE41B}" type="datetimeFigureOut">
              <a:rPr lang="en-US" smtClean="0"/>
              <a:t>4/30/23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CE6-4FDC-D548-8501-CB15DAE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1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8285-6C8F-0240-9D07-4B64D61FE41B}" type="datetimeFigureOut">
              <a:rPr lang="en-US" smtClean="0"/>
              <a:t>4/30/23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CE6-4FDC-D548-8501-CB15DAE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5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8285-6C8F-0240-9D07-4B64D61FE41B}" type="datetimeFigureOut">
              <a:rPr lang="en-US" smtClean="0"/>
              <a:t>4/30/23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CE6-4FDC-D548-8501-CB15DAE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2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8285-6C8F-0240-9D07-4B64D61FE41B}" type="datetimeFigureOut">
              <a:rPr lang="en-US" smtClean="0"/>
              <a:t>4/30/23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CE6-4FDC-D548-8501-CB15DAE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96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8285-6C8F-0240-9D07-4B64D61FE41B}" type="datetimeFigureOut">
              <a:rPr lang="en-US" smtClean="0"/>
              <a:t>4/30/23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CE6-4FDC-D548-8501-CB15DAE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21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8285-6C8F-0240-9D07-4B64D61FE41B}" type="datetimeFigureOut">
              <a:rPr lang="en-US" smtClean="0"/>
              <a:t>4/30/23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CE6-4FDC-D548-8501-CB15DAE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23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8285-6C8F-0240-9D07-4B64D61FE41B}" type="datetimeFigureOut">
              <a:rPr lang="en-US" smtClean="0"/>
              <a:t>4/30/23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CE6-4FDC-D548-8501-CB15DAE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5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8285-6C8F-0240-9D07-4B64D61FE41B}" type="datetimeFigureOut">
              <a:rPr lang="en-US" smtClean="0"/>
              <a:t>4/30/23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CE6-4FDC-D548-8501-CB15DAE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45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8285-6C8F-0240-9D07-4B64D61FE41B}" type="datetimeFigureOut">
              <a:rPr lang="en-US" smtClean="0"/>
              <a:t>4/30/23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CE6-4FDC-D548-8501-CB15DAE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D8285-6C8F-0240-9D07-4B64D61FE41B}" type="datetimeFigureOut">
              <a:rPr lang="en-US" smtClean="0"/>
              <a:t>4/30/23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4ACE6-4FDC-D548-8501-CB15DAE8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7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5" y="-19878"/>
            <a:ext cx="12844229" cy="68778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4915" y="554000"/>
            <a:ext cx="8244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Gravitational Radiation: BH, NS-BH binaries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2044" y="2304296"/>
            <a:ext cx="96859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600" dirty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Gravitational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Radiation/Waves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Detection of gravitational waves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LIGO observatories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LIGO’s first detection GW150914 BH-BH merger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GW170817 NS-NS merger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61500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09" y="2196487"/>
            <a:ext cx="9054829" cy="466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9846"/>
            <a:ext cx="11006271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LIGO’s first detection GW150914 BH-BH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merger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5273" y="1578212"/>
            <a:ext cx="4520013" cy="119917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 first observation of a binary black hole merger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9846"/>
            <a:ext cx="11006271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LIGO’s first detection GW150914 BH-BH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merger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73" y="1578212"/>
            <a:ext cx="4520013" cy="119917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 first observation of a binary black hole merger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22" y="1418602"/>
            <a:ext cx="6574739" cy="543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665" y="51275"/>
            <a:ext cx="6360564" cy="104419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GW170817 NS-NS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merger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2" y="836842"/>
            <a:ext cx="4930925" cy="592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665" y="51275"/>
            <a:ext cx="6360564" cy="78556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GW170817 NS-NS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merger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2" y="836842"/>
            <a:ext cx="4930925" cy="592811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2127" y="836842"/>
            <a:ext cx="6146261" cy="125746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1.74s delay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Speed of gravity = Speed of light &lt;10-15</a:t>
            </a:r>
          </a:p>
        </p:txBody>
      </p:sp>
    </p:spTree>
    <p:extLst>
      <p:ext uri="{BB962C8B-B14F-4D97-AF65-F5344CB8AC3E}">
        <p14:creationId xmlns:p14="http://schemas.microsoft.com/office/powerpoint/2010/main" val="63267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665" y="51275"/>
            <a:ext cx="6360564" cy="78556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GW170817 NS-NS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merger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2" y="836842"/>
            <a:ext cx="4930925" cy="592811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2127" y="836842"/>
            <a:ext cx="6146261" cy="125746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1.74s delay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Speed of gravity = Speed of light &lt;10-15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Red shift/ distance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US" dirty="0" smtClean="0">
                <a:solidFill>
                  <a:srgbClr val="FFFF00"/>
                </a:solidFill>
              </a:rPr>
              <a:t> Hubble constant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245" y="2250986"/>
            <a:ext cx="6444398" cy="435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0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665" y="51275"/>
            <a:ext cx="6360564" cy="78556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GW170817 NS-NS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merger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05" y="836842"/>
            <a:ext cx="86995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665" y="51275"/>
            <a:ext cx="6360564" cy="78556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GW170817 NS-NS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merger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461957"/>
            <a:ext cx="66675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2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665" y="51275"/>
            <a:ext cx="6360564" cy="78556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GW170817 NS-NS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merger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1" y="836842"/>
            <a:ext cx="2853669" cy="6021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461957"/>
            <a:ext cx="66675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665" y="51275"/>
            <a:ext cx="6360564" cy="78556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GW170817 NS-NS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merger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1" y="836842"/>
            <a:ext cx="2853669" cy="6021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461957"/>
            <a:ext cx="6667500" cy="523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95" y="836842"/>
            <a:ext cx="31242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9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Gravitational Radiation - </a:t>
            </a:r>
            <a:r>
              <a:rPr lang="en-US" sz="3600" dirty="0" smtClean="0">
                <a:solidFill>
                  <a:schemeClr val="bg1"/>
                </a:solidFill>
              </a:rPr>
              <a:t>Ripples </a:t>
            </a:r>
            <a:r>
              <a:rPr lang="en-US" sz="3600" dirty="0">
                <a:solidFill>
                  <a:schemeClr val="bg1"/>
                </a:solidFill>
              </a:rPr>
              <a:t>in Space-time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9630"/>
            <a:ext cx="10515600" cy="333003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Occurs </a:t>
            </a:r>
            <a:r>
              <a:rPr lang="en-US" dirty="0">
                <a:solidFill>
                  <a:srgbClr val="FFFF00"/>
                </a:solidFill>
              </a:rPr>
              <a:t>when massive objects in space accelerate or change </a:t>
            </a:r>
            <a:r>
              <a:rPr lang="en-US" dirty="0" smtClean="0">
                <a:solidFill>
                  <a:srgbClr val="FFFF00"/>
                </a:solidFill>
              </a:rPr>
              <a:t>direction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Produce </a:t>
            </a:r>
            <a:r>
              <a:rPr lang="en-US" dirty="0">
                <a:solidFill>
                  <a:srgbClr val="FFFF00"/>
                </a:solidFill>
              </a:rPr>
              <a:t>ripples or waves in the fabric of </a:t>
            </a:r>
            <a:r>
              <a:rPr lang="en-US" dirty="0" smtClean="0">
                <a:solidFill>
                  <a:srgbClr val="FFFF00"/>
                </a:solidFill>
              </a:rPr>
              <a:t>space-time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Very Small amplitudes -&gt; Very large masses + high accelerations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Compact binaries in compact orbits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Detected by measuring changes in path length using lasers</a:t>
            </a:r>
          </a:p>
        </p:txBody>
      </p:sp>
    </p:spTree>
    <p:extLst>
      <p:ext uri="{BB962C8B-B14F-4D97-AF65-F5344CB8AC3E}">
        <p14:creationId xmlns:p14="http://schemas.microsoft.com/office/powerpoint/2010/main" val="211524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665" y="51275"/>
            <a:ext cx="6360564" cy="78556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GW170817 NS-NS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merger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1" y="836842"/>
            <a:ext cx="2853669" cy="6021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461957"/>
            <a:ext cx="6667500" cy="523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95" y="836842"/>
            <a:ext cx="31242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30200"/>
            <a:ext cx="8369300" cy="6184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568" y="6488668"/>
            <a:ext cx="1878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Mooley</a:t>
            </a:r>
            <a:r>
              <a:rPr lang="en-US" dirty="0" smtClean="0"/>
              <a:t> et al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3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1031510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8213" y="6229884"/>
            <a:ext cx="20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Gravitational waves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1031510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8213" y="6229884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Collision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7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1031510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8213" y="6229884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Collision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99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1031510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8213" y="6229884"/>
            <a:ext cx="3384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Near-light-speed jet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gamma rays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4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1031510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8213" y="6229884"/>
            <a:ext cx="348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Expanding debris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heavy elements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9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1031510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8213" y="6229884"/>
            <a:ext cx="279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Radio emission colliding gas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1" y="632388"/>
            <a:ext cx="5736958" cy="4448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56" y="1999716"/>
            <a:ext cx="5885451" cy="47363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3162" y="5349667"/>
            <a:ext cx="1610056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Magnetar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973226" y="1016950"/>
            <a:ext cx="1882247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Black hole</a:t>
            </a:r>
            <a:endParaRPr lang="en-US" sz="3200" dirty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51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6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Einstein's Theory of General Relativity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23" y="1523583"/>
            <a:ext cx="5558806" cy="508149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905" y="2195035"/>
            <a:ext cx="7410856" cy="346646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general relativity describes how gravity </a:t>
            </a:r>
            <a:r>
              <a:rPr lang="en-US" sz="3200" dirty="0" smtClean="0">
                <a:solidFill>
                  <a:srgbClr val="FFFF00"/>
                </a:solidFill>
              </a:rPr>
              <a:t>works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Equivalence principle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US" dirty="0" smtClean="0">
                <a:solidFill>
                  <a:srgbClr val="FFFF00"/>
                </a:solidFill>
              </a:rPr>
              <a:t> Gravitational mass and Inertial mass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Einstein: same thing, different causes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US" dirty="0" smtClean="0">
                <a:solidFill>
                  <a:srgbClr val="FFFF00"/>
                </a:solidFill>
              </a:rPr>
              <a:t> same effect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Can’t tell the difference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Einstein's Theory of General Relativity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0" y="1443486"/>
            <a:ext cx="10692319" cy="523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Einstein's Theory of General Relativity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64" y="2195035"/>
            <a:ext cx="8021536" cy="450694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12905" y="2195035"/>
            <a:ext cx="6146261" cy="3466464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Gravity </a:t>
            </a:r>
            <a:r>
              <a:rPr lang="mr-IN" sz="3200" dirty="0" smtClean="0">
                <a:solidFill>
                  <a:srgbClr val="FFFF00"/>
                </a:solidFill>
              </a:rPr>
              <a:t>–</a:t>
            </a:r>
            <a:r>
              <a:rPr lang="en-US" sz="3200" dirty="0" smtClean="0">
                <a:solidFill>
                  <a:srgbClr val="FFFF00"/>
                </a:solidFill>
              </a:rPr>
              <a:t>curvature of space time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Amount of curvature = magnitude of gravity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Moves with time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Speed of light = speed of gravity</a:t>
            </a:r>
          </a:p>
        </p:txBody>
      </p:sp>
    </p:spTree>
    <p:extLst>
      <p:ext uri="{BB962C8B-B14F-4D97-AF65-F5344CB8AC3E}">
        <p14:creationId xmlns:p14="http://schemas.microsoft.com/office/powerpoint/2010/main" val="55383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Gravitational waves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ligo20160615v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7515" y="1515193"/>
            <a:ext cx="9513516" cy="535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5807" y="321672"/>
            <a:ext cx="620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Detection of gravitational waves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4527" y="3252772"/>
            <a:ext cx="5608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 </a:t>
            </a:r>
            <a:r>
              <a:rPr lang="en-US" sz="3600" dirty="0">
                <a:solidFill>
                  <a:schemeClr val="bg1"/>
                </a:solidFill>
              </a:rPr>
              <a:t>=</a:t>
            </a:r>
            <a:r>
              <a:rPr lang="en-US" sz="3600" dirty="0" smtClean="0">
                <a:solidFill>
                  <a:schemeClr val="bg1"/>
                </a:solidFill>
              </a:rPr>
              <a:t> strain amplitude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Amount of deformation </a:t>
            </a:r>
            <a:r>
              <a:rPr lang="en-US" sz="3600" dirty="0" err="1" smtClean="0">
                <a:solidFill>
                  <a:schemeClr val="bg1"/>
                </a:solidFill>
              </a:rPr>
              <a:t>dL</a:t>
            </a:r>
            <a:r>
              <a:rPr lang="en-US" sz="3600" dirty="0" smtClean="0">
                <a:solidFill>
                  <a:schemeClr val="bg1"/>
                </a:solidFill>
              </a:rPr>
              <a:t>/L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7" y="6238503"/>
            <a:ext cx="7289800" cy="48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7" y="968003"/>
            <a:ext cx="4978400" cy="5270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7" y="806855"/>
            <a:ext cx="4978400" cy="5270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7" y="891448"/>
            <a:ext cx="49784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7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5807" y="0"/>
            <a:ext cx="620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Detection of gravitational waves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5" y="587333"/>
            <a:ext cx="7522748" cy="62706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32273" y="2806592"/>
            <a:ext cx="39735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GW wavelength</a:t>
            </a:r>
          </a:p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-&gt; binary separation</a:t>
            </a:r>
          </a:p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-&gt; antenna length</a:t>
            </a:r>
          </a:p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Km </a:t>
            </a:r>
            <a:r>
              <a:rPr lang="mr-IN" sz="3600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–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698500" dir="2700000" sx="160000" sy="160000" algn="tl" rotWithShape="0">
                    <a:schemeClr val="bg1">
                      <a:alpha val="0"/>
                    </a:schemeClr>
                  </a:outerShdw>
                </a:effectLst>
              </a:rPr>
              <a:t> solar radii - AU</a:t>
            </a:r>
            <a:endParaRPr lang="en-US" sz="3600" dirty="0">
              <a:solidFill>
                <a:srgbClr val="FFFF00"/>
              </a:solidFill>
              <a:effectLst>
                <a:outerShdw blurRad="50800" dist="698500" dir="2700000" sx="160000" sy="160000" algn="tl" rotWithShape="0">
                  <a:schemeClr val="bg1">
                    <a:alpha val="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206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8684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5632</TotalTime>
  <Words>261</Words>
  <Application>Microsoft Macintosh PowerPoint</Application>
  <PresentationFormat>Widescreen</PresentationFormat>
  <Paragraphs>58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Calibri Light</vt:lpstr>
      <vt:lpstr>Mangal</vt:lpstr>
      <vt:lpstr>Arial</vt:lpstr>
      <vt:lpstr>Office Theme</vt:lpstr>
      <vt:lpstr>PowerPoint Presentation</vt:lpstr>
      <vt:lpstr>Gravitational Radiation - Ripples in Space-time</vt:lpstr>
      <vt:lpstr>Einstein's Theory of General Relativity</vt:lpstr>
      <vt:lpstr>Einstein's Theory of General Relativity</vt:lpstr>
      <vt:lpstr>Einstein's Theory of General Relativity</vt:lpstr>
      <vt:lpstr>Gravitational waves</vt:lpstr>
      <vt:lpstr>PowerPoint Presentation</vt:lpstr>
      <vt:lpstr>PowerPoint Presentation</vt:lpstr>
      <vt:lpstr>PowerPoint Presentation</vt:lpstr>
      <vt:lpstr>PowerPoint Presentation</vt:lpstr>
      <vt:lpstr>LIGO’s first detection GW150914 BH-BH merger</vt:lpstr>
      <vt:lpstr>LIGO’s first detection GW150914 BH-BH merger</vt:lpstr>
      <vt:lpstr>GW170817 NS-NS merger</vt:lpstr>
      <vt:lpstr>GW170817 NS-NS merger</vt:lpstr>
      <vt:lpstr>GW170817 NS-NS merger</vt:lpstr>
      <vt:lpstr>GW170817 NS-NS merger</vt:lpstr>
      <vt:lpstr>GW170817 NS-NS merger</vt:lpstr>
      <vt:lpstr>GW170817 NS-NS merger</vt:lpstr>
      <vt:lpstr>GW170817 NS-NS merger</vt:lpstr>
      <vt:lpstr>GW170817 NS-NS merger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Potter</dc:creator>
  <cp:lastModifiedBy>Stephen Potter</cp:lastModifiedBy>
  <cp:revision>30</cp:revision>
  <dcterms:created xsi:type="dcterms:W3CDTF">2023-03-15T04:30:55Z</dcterms:created>
  <dcterms:modified xsi:type="dcterms:W3CDTF">2023-05-04T08:02:33Z</dcterms:modified>
</cp:coreProperties>
</file>