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402" r:id="rId2"/>
    <p:sldId id="483" r:id="rId3"/>
    <p:sldId id="520" r:id="rId4"/>
    <p:sldId id="514" r:id="rId5"/>
    <p:sldId id="499" r:id="rId6"/>
    <p:sldId id="487" r:id="rId7"/>
    <p:sldId id="518" r:id="rId8"/>
    <p:sldId id="521" r:id="rId9"/>
    <p:sldId id="523" r:id="rId10"/>
    <p:sldId id="519" r:id="rId11"/>
    <p:sldId id="527" r:id="rId12"/>
    <p:sldId id="526" r:id="rId13"/>
    <p:sldId id="528" r:id="rId14"/>
    <p:sldId id="524" r:id="rId15"/>
    <p:sldId id="486" r:id="rId16"/>
    <p:sldId id="529" r:id="rId17"/>
    <p:sldId id="530" r:id="rId18"/>
    <p:sldId id="522" r:id="rId19"/>
    <p:sldId id="513" r:id="rId20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1pPr>
    <a:lvl2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2pPr>
    <a:lvl3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3pPr>
    <a:lvl4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4pPr>
    <a:lvl5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5pPr>
    <a:lvl6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6pPr>
    <a:lvl7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7pPr>
    <a:lvl8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8pPr>
    <a:lvl9pPr marL="0" marR="0" indent="0" algn="l" defTabSz="1300480" rtl="0" fontAlgn="auto" latinLnBrk="0" hangingPunct="0">
      <a:lnSpc>
        <a:spcPct val="100000"/>
      </a:lnSpc>
      <a:spcBef>
        <a:spcPts val="1000"/>
      </a:spcBef>
      <a:spcAft>
        <a:spcPts val="0"/>
      </a:spcAft>
      <a:buClrTx/>
      <a:buSzTx/>
      <a:buFontTx/>
      <a:buNone/>
      <a:tabLst/>
      <a:defRPr kumimoji="0" sz="4400" b="1" i="0" u="none" strike="noStrike" cap="none" spc="0" normalizeH="0" baseline="0">
        <a:ln>
          <a:noFill/>
        </a:ln>
        <a:solidFill>
          <a:schemeClr val="accent1">
            <a:lumOff val="12500"/>
          </a:schemeClr>
        </a:solidFill>
        <a:effectLst>
          <a:outerShdw blurRad="12700" dist="63500" dir="18900000" rotWithShape="0">
            <a:srgbClr val="D6D5D5"/>
          </a:outerShdw>
        </a:effectLst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5"/>
    <p:restoredTop sz="95000"/>
  </p:normalViewPr>
  <p:slideViewPr>
    <p:cSldViewPr snapToGrid="0" snapToObjects="1">
      <p:cViewPr varScale="1">
        <p:scale>
          <a:sx n="99" d="100"/>
          <a:sy n="99" d="100"/>
        </p:scale>
        <p:origin x="156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9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 txBox="1">
            <a:spLocks noGrp="1"/>
          </p:cNvSpPr>
          <p:nvPr>
            <p:ph type="title"/>
          </p:nvPr>
        </p:nvSpPr>
        <p:spPr>
          <a:xfrm>
            <a:off x="975358" y="3029936"/>
            <a:ext cx="11054083" cy="2090704"/>
          </a:xfrm>
          <a:prstGeom prst="rect">
            <a:avLst/>
          </a:prstGeom>
        </p:spPr>
        <p:txBody>
          <a:bodyPr lIns="65022" tIns="65022" rIns="65022" bIns="65022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8" y="5527040"/>
            <a:ext cx="9103362" cy="2492588"/>
          </a:xfrm>
          <a:prstGeom prst="rect">
            <a:avLst/>
          </a:prstGeom>
        </p:spPr>
        <p:txBody>
          <a:bodyPr lIns="65022" tIns="65022" rIns="65022" bIns="65022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92" y="9114113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itle Text"/>
          <p:cNvSpPr txBox="1">
            <a:spLocks noGrp="1"/>
          </p:cNvSpPr>
          <p:nvPr>
            <p:ph type="title"/>
          </p:nvPr>
        </p:nvSpPr>
        <p:spPr>
          <a:xfrm>
            <a:off x="975359" y="3029937"/>
            <a:ext cx="11054082" cy="2090703"/>
          </a:xfrm>
          <a:prstGeom prst="rect">
            <a:avLst/>
          </a:prstGeom>
        </p:spPr>
        <p:txBody>
          <a:bodyPr lIns="65023" tIns="65023" rIns="65023" bIns="65023"/>
          <a:lstStyle>
            <a:lvl1pPr defTabSz="1300480">
              <a:defRPr sz="6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4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950719" y="5527040"/>
            <a:ext cx="9103361" cy="2492587"/>
          </a:xfrm>
          <a:prstGeom prst="rect">
            <a:avLst/>
          </a:prstGeom>
        </p:spPr>
        <p:txBody>
          <a:bodyPr lIns="65023" tIns="65023" rIns="65023" bIns="65023" anchor="t"/>
          <a:lstStyle>
            <a:lvl1pPr marL="0" indent="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1300480">
              <a:spcBef>
                <a:spcPts val="1000"/>
              </a:spcBef>
              <a:buSzTx/>
              <a:buNone/>
              <a:defRPr sz="4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98689" y="9114112"/>
            <a:ext cx="355871" cy="371349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327745" y="8041453"/>
            <a:ext cx="340516" cy="327432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sz="1400">
                <a:solidFill>
                  <a:srgbClr val="4F81BD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0" algn="ctr">
              <a:spcBef>
                <a:spcPts val="0"/>
              </a:spcBef>
              <a:buSzTx/>
              <a:buNone/>
              <a:defRPr sz="3700"/>
            </a:lvl2pPr>
            <a:lvl3pPr marL="0" indent="0" algn="ctr">
              <a:spcBef>
                <a:spcPts val="0"/>
              </a:spcBef>
              <a:buSzTx/>
              <a:buNone/>
              <a:defRPr sz="3700"/>
            </a:lvl3pPr>
            <a:lvl4pPr marL="0" indent="0" algn="ctr">
              <a:spcBef>
                <a:spcPts val="0"/>
              </a:spcBef>
              <a:buSzTx/>
              <a:buNone/>
              <a:defRPr sz="3700"/>
            </a:lvl4pPr>
            <a:lvl5pPr marL="0" indent="0" algn="ctr">
              <a:spcBef>
                <a:spcPts val="0"/>
              </a:spcBef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42900"/>
          </a:xfrm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  <a:lvl2pPr marL="777875" indent="-333375" algn="ctr">
              <a:spcBef>
                <a:spcPts val="0"/>
              </a:spcBef>
              <a:defRPr sz="2400" i="1"/>
            </a:lvl2pPr>
            <a:lvl3pPr marL="1222375" indent="-333375" algn="ctr">
              <a:spcBef>
                <a:spcPts val="0"/>
              </a:spcBef>
              <a:defRPr sz="2400" i="1"/>
            </a:lvl3pPr>
            <a:lvl4pPr marL="1666875" indent="-333375" algn="ctr">
              <a:spcBef>
                <a:spcPts val="0"/>
              </a:spcBef>
              <a:defRPr sz="2400" i="1"/>
            </a:lvl4pPr>
            <a:lvl5pPr marL="2111375" indent="-333375" algn="ctr">
              <a:spcBef>
                <a:spcPts val="0"/>
              </a:spcBef>
              <a:defRPr sz="2400" i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3"/>
          </p:nvPr>
        </p:nvSpPr>
        <p:spPr>
          <a:xfrm>
            <a:off x="1270000" y="4267112"/>
            <a:ext cx="10464800" cy="609777"/>
          </a:xfrm>
          <a:prstGeom prst="rect">
            <a:avLst/>
          </a:prstGeom>
        </p:spPr>
        <p:txBody>
          <a:bodyPr/>
          <a:lstStyle/>
          <a:p>
            <a:pPr marL="0" indent="0" defTabSz="1300480">
              <a:spcBef>
                <a:spcPts val="1000"/>
              </a:spcBef>
              <a:buSzTx/>
              <a:buNone/>
              <a:defRPr sz="3400" b="1">
                <a:solidFill>
                  <a:schemeClr val="accent1">
                    <a:lumOff val="12500"/>
                  </a:schemeClr>
                </a:solidFill>
                <a:effectLst>
                  <a:outerShdw blurRad="12700" dist="63500" dir="18900000" rotWithShape="0">
                    <a:srgbClr val="D6D5D5"/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spcBef>
                <a:spcPts val="0"/>
              </a:spcBef>
              <a:defRPr sz="1600" b="0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>
              <a:defRPr>
                <a:effectLst/>
              </a:defRPr>
            </a:pPr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3" r:id="rId11"/>
    <p:sldLayoutId id="2147483664" r:id="rId12"/>
    <p:sldLayoutId id="2147483665" r:id="rId13"/>
    <p:sldLayoutId id="2147483666" r:id="rId14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8.jpeg"/><Relationship Id="rId7" Type="http://schemas.openxmlformats.org/officeDocument/2006/relationships/image" Target="../media/image1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10" Type="http://schemas.openxmlformats.org/officeDocument/2006/relationships/image" Target="../media/image6.jpg"/><Relationship Id="rId4" Type="http://schemas.openxmlformats.org/officeDocument/2006/relationships/image" Target="../media/image9.jp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6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png"/><Relationship Id="rId5" Type="http://schemas.openxmlformats.org/officeDocument/2006/relationships/image" Target="../media/image15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4.jpg"/><Relationship Id="rId7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ALT Transient Program…"/>
          <p:cNvSpPr txBox="1"/>
          <p:nvPr/>
        </p:nvSpPr>
        <p:spPr>
          <a:xfrm>
            <a:off x="1272190" y="203765"/>
            <a:ext cx="10460420" cy="27543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tIns="45719" rIns="45719" bIns="45719">
            <a:noAutofit/>
          </a:bodyPr>
          <a:lstStyle/>
          <a:p>
            <a:pPr lvl="1" algn="ctr"/>
            <a:r>
              <a:rPr sz="36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South African Astronomical Observatory</a:t>
            </a:r>
          </a:p>
          <a:p>
            <a:pPr lvl="1" algn="ctr"/>
            <a:r>
              <a:rPr lang="en-US" sz="36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Intelligent Observatory: </a:t>
            </a:r>
          </a:p>
          <a:p>
            <a:pPr lvl="1" algn="ctr"/>
            <a:r>
              <a:rPr lang="en-US" sz="36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Advancing Astronomical Operations and Research</a:t>
            </a:r>
          </a:p>
          <a:p>
            <a:pPr lvl="1" algn="ctr"/>
            <a:endParaRPr lang="en-US" sz="36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 algn="ctr"/>
            <a:r>
              <a:rPr lang="en-US" sz="3600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Stephen Potter (SAAO, UJ)</a:t>
            </a:r>
          </a:p>
          <a:p>
            <a:pPr lvl="1" algn="ctr"/>
            <a:r>
              <a:rPr lang="en-US" sz="2800" dirty="0">
                <a:solidFill>
                  <a:schemeClr val="tx2"/>
                </a:solidFill>
              </a:rPr>
              <a:t>The IO Team</a:t>
            </a:r>
            <a:endParaRPr lang="en-US" sz="2800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lvl="1" algn="ctr"/>
            <a:endParaRPr sz="2400" dirty="0">
              <a:solidFill>
                <a:srgbClr val="0070C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4613799"/>
            <a:ext cx="12906326" cy="4409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03134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711" y="203343"/>
            <a:ext cx="12039514" cy="26930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ntelligent </a:t>
            </a:r>
            <a:r>
              <a:rPr lang="en-US" sz="40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bservatory </a:t>
            </a:r>
            <a:r>
              <a:rPr lang="en-US" sz="40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elemetry </a:t>
            </a:r>
            <a:r>
              <a:rPr lang="en-US" sz="40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ystem (</a:t>
            </a:r>
            <a:r>
              <a:rPr lang="en-US" sz="40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IOTS</a:t>
            </a: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40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E30CF1-23F8-DBC9-2062-D7A040496C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8765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13004800" cy="767167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8964" y="231494"/>
            <a:ext cx="1120028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ntelligent </a:t>
            </a:r>
            <a:r>
              <a:rPr lang="en-US" sz="36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bservatory </a:t>
            </a:r>
            <a:r>
              <a:rPr lang="en-US" sz="36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elemetry </a:t>
            </a:r>
            <a:r>
              <a:rPr lang="en-US" sz="36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ystem (</a:t>
            </a:r>
            <a:r>
              <a:rPr lang="en-US" sz="36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IOTS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11968E-EBAD-8F2C-6D4F-4A98569386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92549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8347" y="287749"/>
            <a:ext cx="5593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5" y="6065638"/>
            <a:ext cx="4664420" cy="1844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13004800" cy="770426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AC9CCE7-33A0-5716-DF70-E088032F8A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62861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8347" y="287749"/>
            <a:ext cx="5593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1465" y="6065638"/>
            <a:ext cx="4664420" cy="1844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6000"/>
            <a:ext cx="13004800" cy="77042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A9A454-343A-125A-ED92-A58E38761D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0686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35" y="951433"/>
            <a:ext cx="11583963" cy="790671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718347" y="287749"/>
            <a:ext cx="5593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465B245-01F6-8343-26A1-7D42CA29E8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671483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160" y="2069133"/>
            <a:ext cx="10058400" cy="67148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453563" y="564023"/>
            <a:ext cx="765369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</a:t>
            </a:r>
            <a:r>
              <a:rPr lang="en-US" sz="32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Configuration Management</a:t>
            </a:r>
            <a:endParaRPr lang="en-US" sz="32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65160" y="1187026"/>
            <a:ext cx="6502400" cy="7571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SALT docs, SAAO docs, IO docs,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Topswiki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2400" dirty="0" err="1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googledocs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mr-IN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…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229897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275" y="1460846"/>
            <a:ext cx="9151947" cy="3649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/>
                </a:solidFill>
                <a:effectLst/>
                <a:latin typeface="Arial"/>
                <a:ea typeface="Arial"/>
                <a:cs typeface="Arial"/>
                <a:sym typeface="Arial"/>
              </a:rPr>
              <a:t>New Tools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Large Language Models – local or cloud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RAG - Retrieval-Augmented Generation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tx2"/>
                </a:solidFill>
                <a:effectLst/>
                <a:latin typeface="Arial"/>
                <a:ea typeface="Arial"/>
                <a:cs typeface="Arial"/>
                <a:sym typeface="Arial"/>
              </a:rPr>
              <a:t>New Opportunities</a:t>
            </a: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Making information capture and storage finally worth doing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Addressing IP and data security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Gathering and collating documents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789" y="4182676"/>
            <a:ext cx="7230011" cy="4820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063" y="8696358"/>
            <a:ext cx="2673484" cy="105724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595430" y="437411"/>
            <a:ext cx="9700733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Intelligent</a:t>
            </a: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 Document Configuration Management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4958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3570" y="113854"/>
            <a:ext cx="935127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 RAG - Retrieval-Augmented Generation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2" y="8299095"/>
            <a:ext cx="3626443" cy="1434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204" y="681103"/>
            <a:ext cx="11352629" cy="768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2658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3570" y="113854"/>
            <a:ext cx="9351278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 RAG - Retrieval-Augmented Generation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442" y="8299095"/>
            <a:ext cx="3626443" cy="14340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58" y="649385"/>
            <a:ext cx="11697422" cy="782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359108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370560" cy="114913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85714" y="1012746"/>
            <a:ext cx="9873957" cy="9546203"/>
          </a:xfrm>
          <a:prstGeom prst="rect">
            <a:avLst/>
          </a:prstGeom>
          <a:effectLst>
            <a:outerShdw blurRad="50800" dist="38100" dir="2700000" algn="tl" rotWithShape="0">
              <a:prstClr val="black"/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0" dirty="0" err="1">
                <a:solidFill>
                  <a:srgbClr val="ECECEC"/>
                </a:solidFill>
                <a:effectLst/>
                <a:latin typeface="-apple-system" charset="0"/>
              </a:rPr>
              <a:t>Lesedi</a:t>
            </a: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 Among the Stars</a:t>
            </a:r>
          </a:p>
          <a:p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In the realm of stars, a telescope stands tall,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 err="1">
                <a:solidFill>
                  <a:srgbClr val="ECECEC"/>
                </a:solidFill>
                <a:effectLst/>
                <a:latin typeface="-apple-system" charset="0"/>
              </a:rPr>
              <a:t>Lesedi</a:t>
            </a: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, the newest, with instruments for all.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Developed with care, its software so fine,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A perfect candidate for LLM's design.</a:t>
            </a:r>
          </a:p>
          <a:p>
            <a:endParaRPr lang="en-US" sz="3200" b="0" dirty="0">
              <a:solidFill>
                <a:srgbClr val="ECECEC"/>
              </a:solidFill>
              <a:effectLst/>
              <a:latin typeface="-apple-system" charset="0"/>
            </a:endParaRPr>
          </a:p>
          <a:p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With a telemetry system, piloted and grand,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 err="1">
                <a:solidFill>
                  <a:srgbClr val="ECECEC"/>
                </a:solidFill>
                <a:effectLst/>
                <a:latin typeface="-apple-system" charset="0"/>
              </a:rPr>
              <a:t>Lesedi's</a:t>
            </a: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 capabilities, at the astronomer's command.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An API for access, a set of functions so neat,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For higher-level programs, to communicate and repeat.</a:t>
            </a:r>
          </a:p>
          <a:p>
            <a:endParaRPr lang="en-US" sz="3200" b="0" dirty="0">
              <a:solidFill>
                <a:srgbClr val="ECECEC"/>
              </a:solidFill>
              <a:effectLst/>
              <a:latin typeface="-apple-system" charset="0"/>
            </a:endParaRPr>
          </a:p>
          <a:p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The TCS web interface, local control unit too,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Command line tools, and scripting systems, all anew.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Instruments and data, all within its might,</a:t>
            </a:r>
            <a:b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</a:br>
            <a:r>
              <a:rPr lang="en-US" sz="3200" b="0" dirty="0" err="1">
                <a:solidFill>
                  <a:srgbClr val="ECECEC"/>
                </a:solidFill>
                <a:effectLst/>
                <a:latin typeface="-apple-system" charset="0"/>
              </a:rPr>
              <a:t>Lesedi</a:t>
            </a:r>
            <a:r>
              <a:rPr lang="en-US" sz="3200" b="0" dirty="0">
                <a:solidFill>
                  <a:srgbClr val="ECECEC"/>
                </a:solidFill>
                <a:effectLst/>
                <a:latin typeface="-apple-system" charset="0"/>
              </a:rPr>
              <a:t>, the telescope, shining with delight.</a:t>
            </a:r>
          </a:p>
          <a:p>
            <a:endParaRPr lang="en-US" sz="3200" b="0" dirty="0">
              <a:solidFill>
                <a:srgbClr val="ECECEC"/>
              </a:solidFill>
              <a:effectLst/>
              <a:latin typeface="-apple-system" charset="0"/>
            </a:endParaRPr>
          </a:p>
          <a:p>
            <a:pPr algn="r"/>
            <a:r>
              <a:rPr lang="en-US" sz="3200" b="0" dirty="0">
                <a:solidFill>
                  <a:srgbClr val="ECECEC"/>
                </a:solidFill>
                <a:effectLst/>
                <a:latin typeface="Apple Chancery" charset="0"/>
                <a:ea typeface="Apple Chancery" charset="0"/>
                <a:cs typeface="Apple Chancery" charset="0"/>
              </a:rPr>
              <a:t>SAAO RAG 12 Sept 2025</a:t>
            </a:r>
          </a:p>
        </p:txBody>
      </p:sp>
    </p:spTree>
    <p:extLst>
      <p:ext uri="{BB962C8B-B14F-4D97-AF65-F5344CB8AC3E}">
        <p14:creationId xmlns:p14="http://schemas.microsoft.com/office/powerpoint/2010/main" val="2315830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1039771"/>
            <a:ext cx="12428113" cy="69721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The Intelligent Observatory (IO)</a:t>
            </a:r>
          </a:p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Vision #1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Submit observation requests at any time✅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Science on any time scale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Observe from Sutherland, Cape Town or anywhere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Observe manually, queue or service ✅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Respond to alerts, computer generated requests ✅</a:t>
            </a:r>
          </a:p>
          <a:p>
            <a:pPr marL="135012" indent="-86793" defTabSz="493758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Coordinated science across telescopes in the era of multi-messenger astronomy ✅</a:t>
            </a:r>
          </a:p>
          <a:p>
            <a:pPr marL="135012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pPr marL="0" marR="0" indent="0" algn="l" defTabSz="1300480" rtl="0" fontAlgn="auto" latinLnBrk="0" hangingPunc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4400" b="1" i="0" u="none" strike="noStrike" cap="none" spc="0" normalizeH="0" baseline="0" dirty="0">
              <a:ln>
                <a:noFill/>
              </a:ln>
              <a:solidFill>
                <a:schemeClr val="accent1">
                  <a:lumOff val="12500"/>
                </a:schemeClr>
              </a:solidFill>
              <a:effectLst>
                <a:outerShdw blurRad="12700" dist="63500" dir="18900000" rotWithShape="0">
                  <a:srgbClr val="D6D5D5"/>
                </a:outerShdw>
              </a:effectLst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91371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6740330"/>
            <a:ext cx="13004801" cy="3000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74inch_crp.jpg" descr="74inch_crp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3055" y="462562"/>
            <a:ext cx="4701746" cy="604868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226" y="7595663"/>
            <a:ext cx="3202215" cy="831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7" name="Lesedi.jpg" descr="Lesedi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424" y="696358"/>
            <a:ext cx="3479580" cy="5804365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1m_telescope.jpg" descr="1m_telescope.jpg"/>
          <p:cNvPicPr>
            <a:picLocks noChangeAspect="1"/>
          </p:cNvPicPr>
          <p:nvPr/>
        </p:nvPicPr>
        <p:blipFill>
          <a:blip r:embed="rId8"/>
          <a:srcRect t="12626"/>
          <a:stretch>
            <a:fillRect/>
          </a:stretch>
        </p:blipFill>
        <p:spPr>
          <a:xfrm>
            <a:off x="562540" y="2319867"/>
            <a:ext cx="3771944" cy="4394258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SALT Transient Program…"/>
          <p:cNvSpPr txBox="1"/>
          <p:nvPr/>
        </p:nvSpPr>
        <p:spPr>
          <a:xfrm>
            <a:off x="1255794" y="-11381"/>
            <a:ext cx="7476031" cy="25602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65023" tIns="65023" rIns="65023" bIns="65023">
            <a:noAutofit/>
          </a:bodyPr>
          <a:lstStyle/>
          <a:p>
            <a:pPr defTabSz="702223">
              <a:lnSpc>
                <a:spcPct val="90000"/>
              </a:lnSpc>
              <a:defRPr sz="216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399" dirty="0"/>
              <a:t>T</a:t>
            </a:r>
            <a:r>
              <a:rPr sz="2399" dirty="0"/>
              <a:t>elescopes</a:t>
            </a:r>
            <a:r>
              <a:rPr lang="en-US" sz="2399" dirty="0"/>
              <a:t> 1.9m and 2 x 1.0m</a:t>
            </a:r>
            <a:endParaRPr sz="2399" dirty="0"/>
          </a:p>
          <a:p>
            <a:pPr marL="192014" indent="-123437" defTabSz="702223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399" dirty="0"/>
              <a:t>Spectrographs</a:t>
            </a:r>
          </a:p>
          <a:p>
            <a:pPr marL="192014" indent="-123437" defTabSz="702223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399" dirty="0" err="1"/>
              <a:t>Polarimeters</a:t>
            </a:r>
            <a:endParaRPr lang="en-US" sz="2399" dirty="0"/>
          </a:p>
          <a:p>
            <a:pPr marL="192014" indent="-123437" defTabSz="702223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399" dirty="0"/>
              <a:t>Imagers</a:t>
            </a:r>
          </a:p>
          <a:p>
            <a:pPr marL="192014" indent="-123437" defTabSz="702223">
              <a:lnSpc>
                <a:spcPct val="90000"/>
              </a:lnSpc>
              <a:buSzPct val="100000"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399" dirty="0"/>
              <a:t>High-speed imagers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761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13004800" cy="73103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982252" y="226558"/>
            <a:ext cx="90402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74inch </a:t>
            </a:r>
            <a:r>
              <a:rPr lang="en-US" sz="400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Instrument Selector Port</a:t>
            </a:r>
            <a:endParaRPr lang="en-US" sz="4000" dirty="0">
              <a:solidFill>
                <a:srgbClr val="FF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622314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03953" y="201967"/>
            <a:ext cx="9962023" cy="13285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Automation of 74inch+SHOCNWONDER</a:t>
            </a:r>
          </a:p>
          <a:p>
            <a:pPr marL="48219" lvl="8" algn="ctr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via the </a:t>
            </a:r>
            <a:r>
              <a:rPr lang="en-US" sz="4000" dirty="0">
                <a:solidFill>
                  <a:srgbClr val="FF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OCS</a:t>
            </a:r>
          </a:p>
        </p:txBody>
      </p:sp>
      <p:pic>
        <p:nvPicPr>
          <p:cNvPr id="10" name="74inch_crp.jpg" descr="74inch_cr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25" y="1537431"/>
            <a:ext cx="5692316" cy="7323032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Rectangle 11"/>
          <p:cNvSpPr/>
          <p:nvPr/>
        </p:nvSpPr>
        <p:spPr>
          <a:xfrm>
            <a:off x="6284964" y="1568023"/>
            <a:ext cx="6253407" cy="6673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Testing/fine tuning: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Submit requests via OCS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74inch polls OCS for schedule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74inch executes OCS requests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Point to target RA, Dec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Perform WCS on live image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Fine pointing to magic pixel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Auto focus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Start guiding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Perform observations</a:t>
            </a:r>
            <a:endParaRPr lang="en-US" sz="2800" dirty="0">
              <a:solidFill>
                <a:schemeClr val="tx2"/>
              </a:solidFill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LCU for weather override </a:t>
            </a:r>
            <a:r>
              <a:rPr lang="en-US" sz="2800" dirty="0" err="1">
                <a:effectLst/>
                <a:latin typeface="Merriweather" charset="0"/>
              </a:rPr>
              <a:t>etc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endParaRPr lang="en-US" sz="2800" dirty="0">
              <a:effectLst/>
              <a:latin typeface="Merriweather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171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63639" y="488343"/>
            <a:ext cx="12428113" cy="80750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The Intelligent Observatory (IO)</a:t>
            </a:r>
          </a:p>
          <a:p>
            <a:pPr algn="ctr"/>
            <a:r>
              <a:rPr lang="en-US" sz="5400" dirty="0">
                <a:solidFill>
                  <a:schemeClr val="accent1">
                    <a:lumMod val="75000"/>
                  </a:schemeClr>
                </a:solidFill>
              </a:rPr>
              <a:t>Vision #2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5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135012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Advance SAAO </a:t>
            </a:r>
            <a:r>
              <a:rPr lang="en-US" sz="2400" dirty="0">
                <a:solidFill>
                  <a:srgbClr val="FF0000"/>
                </a:solidFill>
              </a:rPr>
              <a:t>operations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into the 4IR	</a:t>
            </a:r>
          </a:p>
          <a:p>
            <a:pPr marL="722313" lvl="6" indent="-117475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Document and Information Management</a:t>
            </a:r>
          </a:p>
          <a:p>
            <a:pPr marL="722313" lvl="6" indent="-117475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Telemetry Project</a:t>
            </a:r>
          </a:p>
          <a:p>
            <a:pPr marL="722313" lvl="6" indent="-117475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Advanced data products</a:t>
            </a:r>
          </a:p>
          <a:p>
            <a:pPr marL="135012" lvl="6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3200" dirty="0">
              <a:solidFill>
                <a:schemeClr val="accent1">
                  <a:lumMod val="75000"/>
                </a:schemeClr>
              </a:solidFill>
            </a:endParaRP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rgbClr val="FF0000"/>
                </a:solidFill>
              </a:rPr>
              <a:t>Science</a:t>
            </a: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 idea –&gt; data acquisition -&gt; publication</a:t>
            </a:r>
          </a:p>
          <a:p>
            <a:pPr marL="677863" lvl="8" indent="-161925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Literature reviews</a:t>
            </a:r>
          </a:p>
          <a:p>
            <a:pPr marL="677863" lvl="8" indent="-161925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Proposal writing</a:t>
            </a:r>
          </a:p>
          <a:p>
            <a:pPr marL="677863" lvl="8" indent="-161925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Paper writing</a:t>
            </a:r>
          </a:p>
          <a:p>
            <a:pPr marL="677863" lvl="8" indent="-161925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TAC</a:t>
            </a:r>
          </a:p>
          <a:p>
            <a:pPr marL="135012" lvl="8" indent="-86793" defTabSz="493758">
              <a:lnSpc>
                <a:spcPct val="90000"/>
              </a:lnSpc>
              <a:buSzPct val="100000"/>
              <a:buFontTx/>
              <a:buChar char="•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endParaRPr lang="en-US" sz="2400" dirty="0">
              <a:solidFill>
                <a:schemeClr val="accent1">
                  <a:lumMod val="75000"/>
                </a:schemeClr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12545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24" y="0"/>
            <a:ext cx="6682154" cy="26424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1800"/>
            <a:ext cx="13004800" cy="38095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3206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57933" y="1754278"/>
            <a:ext cx="5593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89" y="500200"/>
            <a:ext cx="5092700" cy="508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802927" y="5993447"/>
            <a:ext cx="5966551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32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SAAO RAG - Retrieval-Augmented Generation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916" y="3654686"/>
            <a:ext cx="7230011" cy="482000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7E6C1B1-F8EC-5CD6-4F7D-226143140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1060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18347" y="287749"/>
            <a:ext cx="5593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8219" lvl="8" defTabSz="493758">
              <a:lnSpc>
                <a:spcPct val="90000"/>
              </a:lnSpc>
              <a:buSzPct val="100000"/>
              <a:defRPr sz="1836">
                <a:solidFill>
                  <a:schemeClr val="accent1"/>
                </a:solidFill>
                <a:effectLst/>
                <a:latin typeface="Arial"/>
                <a:ea typeface="Arial"/>
                <a:cs typeface="Arial"/>
                <a:sym typeface="Arial"/>
              </a:defRPr>
            </a:pPr>
            <a:r>
              <a:rPr lang="en-US" sz="4000" dirty="0">
                <a:solidFill>
                  <a:schemeClr val="accent1">
                    <a:lumMod val="75000"/>
                  </a:schemeClr>
                </a:solidFill>
                <a:effectLst/>
                <a:latin typeface="Arial"/>
                <a:ea typeface="Arial"/>
                <a:cs typeface="Arial"/>
                <a:sym typeface="Arial"/>
              </a:rPr>
              <a:t>The Telemetry Project</a:t>
            </a:r>
          </a:p>
        </p:txBody>
      </p:sp>
      <p:sp>
        <p:nvSpPr>
          <p:cNvPr id="2" name="Rectangle 1"/>
          <p:cNvSpPr/>
          <p:nvPr/>
        </p:nvSpPr>
        <p:spPr>
          <a:xfrm>
            <a:off x="44365" y="3466950"/>
            <a:ext cx="11392078" cy="31906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A unified system to log and </a:t>
            </a:r>
            <a:r>
              <a:rPr lang="en-US" sz="2800" dirty="0" err="1">
                <a:solidFill>
                  <a:schemeClr val="tx2"/>
                </a:solidFill>
                <a:effectLst/>
                <a:latin typeface="Merriweather" charset="0"/>
              </a:rPr>
              <a:t>analyse</a:t>
            </a:r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 telemetry from all instruments, telescopes and servers: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To perform health-checks, fault analysis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Predict necessary maintenance in advance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Produce advanced data products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Investigate equipment </a:t>
            </a:r>
            <a:r>
              <a:rPr lang="en-US" sz="2800" dirty="0" err="1">
                <a:effectLst/>
                <a:latin typeface="Merriweather" charset="0"/>
              </a:rPr>
              <a:t>behaviour</a:t>
            </a:r>
            <a:r>
              <a:rPr lang="en-US" sz="2800" dirty="0">
                <a:effectLst/>
                <a:latin typeface="Merriweather" charset="0"/>
              </a:rPr>
              <a:t> </a:t>
            </a:r>
            <a:endParaRPr lang="en-US" sz="2800" dirty="0"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73145" y="6508596"/>
            <a:ext cx="11392078" cy="22006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  <a:effectLst/>
                <a:latin typeface="Merriweather" charset="0"/>
              </a:rPr>
              <a:t>Requires:</a:t>
            </a:r>
            <a:endParaRPr lang="en-US" sz="2800" dirty="0">
              <a:effectLst/>
              <a:latin typeface="Merriweather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  <a:effectLst/>
                <a:latin typeface="Merriweather" charset="0"/>
              </a:rPr>
              <a:t>Logging of telemetry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FF0000"/>
                </a:solidFill>
                <a:effectLst/>
                <a:latin typeface="Merriweather" charset="0"/>
              </a:rPr>
              <a:t>Database design and implementation</a:t>
            </a: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effectLst/>
                <a:latin typeface="Merriweather" charset="0"/>
              </a:rPr>
              <a:t>AI tools</a:t>
            </a:r>
          </a:p>
        </p:txBody>
      </p:sp>
      <p:pic>
        <p:nvPicPr>
          <p:cNvPr id="9" name="Sutherland Plateau Panorama_credit_01.jpg" descr="Sutherland Plateau Panorama_credit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9242" y="1223111"/>
            <a:ext cx="9144001" cy="210955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472" y="4348766"/>
            <a:ext cx="4495922" cy="44847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310" y="154010"/>
            <a:ext cx="1482489" cy="39818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5798"/>
            <a:ext cx="2616591" cy="11778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019" y="8613590"/>
            <a:ext cx="2799471" cy="11195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67" y="203765"/>
            <a:ext cx="1041128" cy="12102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A40799-B3D7-CD73-92D7-26DFEB7E03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692" y="8547414"/>
            <a:ext cx="2955284" cy="1168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399274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FFFFFF"/>
      </a:dk1>
      <a:lt1>
        <a:srgbClr val="40B9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1000"/>
          </a:spcBef>
          <a:spcAft>
            <a:spcPts val="0"/>
          </a:spcAft>
          <a:buClrTx/>
          <a:buSzTx/>
          <a:buFontTx/>
          <a:buNone/>
          <a:tabLst/>
          <a:defRPr kumimoji="0" sz="4400" b="1" i="0" u="none" strike="noStrike" cap="none" spc="0" normalizeH="0" baseline="0">
            <a:ln>
              <a:noFill/>
            </a:ln>
            <a:solidFill>
              <a:schemeClr val="accent1">
                <a:lumOff val="12500"/>
              </a:schemeClr>
            </a:solidFill>
            <a:effectLst>
              <a:outerShdw blurRad="12700" dist="63500" dir="18900000" rotWithShape="0">
                <a:srgbClr val="D6D5D5"/>
              </a:outerShdw>
            </a:effectLst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49115</TotalTime>
  <Words>466</Words>
  <Application>Microsoft Macintosh PowerPoint</Application>
  <PresentationFormat>Custom</PresentationFormat>
  <Paragraphs>88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-apple-system</vt:lpstr>
      <vt:lpstr>Apple Chancery</vt:lpstr>
      <vt:lpstr>Arial</vt:lpstr>
      <vt:lpstr>Calibri</vt:lpstr>
      <vt:lpstr>Helvetica Light</vt:lpstr>
      <vt:lpstr>Helvetica Neue</vt:lpstr>
      <vt:lpstr>Helvetica Neue Light</vt:lpstr>
      <vt:lpstr>Helvetica Neue Medium</vt:lpstr>
      <vt:lpstr>Helvetica Neue Thin</vt:lpstr>
      <vt:lpstr>Merriweather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Stephen Potter</cp:lastModifiedBy>
  <cp:revision>454</cp:revision>
  <dcterms:modified xsi:type="dcterms:W3CDTF">2025-09-21T08:50:45Z</dcterms:modified>
</cp:coreProperties>
</file>