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755332" y="2347412"/>
            <a:ext cx="8560436" cy="1619751"/>
          </a:xfrm>
          <a:prstGeom prst="rect">
            <a:avLst/>
          </a:prstGeom>
        </p:spPr>
        <p:txBody>
          <a:bodyPr lIns="0" tIns="0" rIns="0" bIns="0" anchor="ctr"/>
          <a:lstStyle>
            <a:lvl1pPr defTabSz="457200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510665" y="4282016"/>
            <a:ext cx="7049770" cy="193110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 defTabSz="457200">
              <a:lnSpc>
                <a:spcPct val="93000"/>
              </a:lnSpc>
              <a:spcBef>
                <a:spcPts val="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342900" indent="114300" algn="ctr" defTabSz="457200">
              <a:lnSpc>
                <a:spcPct val="93000"/>
              </a:lnSpc>
              <a:spcBef>
                <a:spcPts val="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342900" indent="571500" algn="ctr" defTabSz="457200">
              <a:lnSpc>
                <a:spcPct val="93000"/>
              </a:lnSpc>
              <a:spcBef>
                <a:spcPts val="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342900" indent="1028700" algn="ctr" defTabSz="457200">
              <a:lnSpc>
                <a:spcPct val="93000"/>
              </a:lnSpc>
              <a:spcBef>
                <a:spcPts val="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342900" indent="1485900" algn="ctr" defTabSz="457200">
              <a:lnSpc>
                <a:spcPct val="93000"/>
              </a:lnSpc>
              <a:spcBef>
                <a:spcPts val="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7227887" y="6886575"/>
            <a:ext cx="351731" cy="34562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503237" y="301625"/>
            <a:ext cx="9064626" cy="1255713"/>
          </a:xfrm>
          <a:prstGeom prst="rect">
            <a:avLst/>
          </a:prstGeom>
        </p:spPr>
        <p:txBody>
          <a:bodyPr lIns="0" tIns="0" rIns="0" bIns="0" anchor="ctr"/>
          <a:lstStyle>
            <a:lvl1pPr defTabSz="457200">
              <a:lnSpc>
                <a:spcPct val="93000"/>
              </a:lnSpc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503237" y="1768475"/>
            <a:ext cx="9064626" cy="43783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defTabSz="457200">
              <a:lnSpc>
                <a:spcPct val="93000"/>
              </a:lnSpc>
              <a:spcBef>
                <a:spcPts val="14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lnSpc>
                <a:spcPct val="93000"/>
              </a:lnSpc>
              <a:spcBef>
                <a:spcPts val="14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lnSpc>
                <a:spcPct val="93000"/>
              </a:lnSpc>
              <a:spcBef>
                <a:spcPts val="14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lnSpc>
                <a:spcPct val="93000"/>
              </a:lnSpc>
              <a:spcBef>
                <a:spcPts val="14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lnSpc>
                <a:spcPct val="93000"/>
              </a:lnSpc>
              <a:spcBef>
                <a:spcPts val="14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7227887" y="6886575"/>
            <a:ext cx="351731" cy="34562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 defTabSz="457200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7387060"/>
            <a:ext cx="10071101" cy="1678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355" tIns="50355" rIns="50355" bIns="50355" anchor="ctr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-1" y="1587"/>
            <a:ext cx="10071101" cy="1534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355" tIns="50355" rIns="50355" bIns="50355" anchor="ctr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" name="Rectangle"/>
          <p:cNvSpPr/>
          <p:nvPr/>
        </p:nvSpPr>
        <p:spPr>
          <a:xfrm>
            <a:off x="-1" y="1587"/>
            <a:ext cx="167853" cy="75533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355" tIns="50355" rIns="50355" bIns="50355" anchor="ctr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" name="Rectangle"/>
          <p:cNvSpPr/>
          <p:nvPr/>
        </p:nvSpPr>
        <p:spPr>
          <a:xfrm>
            <a:off x="9903248" y="1587"/>
            <a:ext cx="167852" cy="75533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355" tIns="50355" rIns="50355" bIns="50355" anchor="ctr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" name="Rectangle"/>
          <p:cNvSpPr/>
          <p:nvPr/>
        </p:nvSpPr>
        <p:spPr>
          <a:xfrm>
            <a:off x="164494" y="7037683"/>
            <a:ext cx="9728684" cy="34095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50355" tIns="50355" rIns="50355" bIns="50355" anchor="ctr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" name="Rectangle"/>
          <p:cNvSpPr/>
          <p:nvPr/>
        </p:nvSpPr>
        <p:spPr>
          <a:xfrm>
            <a:off x="167851" y="172795"/>
            <a:ext cx="9728684" cy="7210909"/>
          </a:xfrm>
          <a:prstGeom prst="rect">
            <a:avLst/>
          </a:prstGeom>
          <a:ln w="3175">
            <a:solidFill>
              <a:srgbClr val="7B9899"/>
            </a:solidFill>
            <a:miter/>
          </a:ln>
        </p:spPr>
        <p:txBody>
          <a:bodyPr lIns="50355" tIns="50355" rIns="50355" bIns="50355" anchor="ctr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" name="Line"/>
          <p:cNvSpPr/>
          <p:nvPr/>
        </p:nvSpPr>
        <p:spPr>
          <a:xfrm>
            <a:off x="167851" y="1407777"/>
            <a:ext cx="9728684" cy="1"/>
          </a:xfrm>
          <a:prstGeom prst="line">
            <a:avLst/>
          </a:prstGeom>
          <a:ln w="3175">
            <a:solidFill>
              <a:srgbClr val="7B9899"/>
            </a:solidFill>
            <a:prstDash val="sysDash"/>
          </a:ln>
        </p:spPr>
        <p:txBody>
          <a:bodyPr lIns="50355" tIns="50355" rIns="50355" bIns="50355"/>
          <a:lstStyle/>
          <a:p>
            <a:pPr defTabSz="503766">
              <a:lnSpc>
                <a:spcPct val="100000"/>
              </a:lnSpc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" name="Circle"/>
          <p:cNvSpPr/>
          <p:nvPr/>
        </p:nvSpPr>
        <p:spPr>
          <a:xfrm>
            <a:off x="4699846" y="1054554"/>
            <a:ext cx="671408" cy="67140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355" tIns="50355" rIns="50355" bIns="50355" anchor="ctr"/>
          <a:lstStyle/>
          <a:p>
            <a:pPr algn="ctr" defTabSz="503766">
              <a:lnSpc>
                <a:spcPct val="100000"/>
              </a:lnSpc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" name="Circle"/>
          <p:cNvSpPr/>
          <p:nvPr/>
        </p:nvSpPr>
        <p:spPr>
          <a:xfrm>
            <a:off x="4803914" y="1158622"/>
            <a:ext cx="463272" cy="463272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50355" tIns="50355" rIns="50355" bIns="50355" anchor="ctr"/>
          <a:lstStyle/>
          <a:p>
            <a:pPr algn="ctr" defTabSz="503766">
              <a:lnSpc>
                <a:spcPct val="100000"/>
              </a:lnSpc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332346" y="253364"/>
            <a:ext cx="9399694" cy="835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55" tIns="50355" rIns="50355" bIns="50355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4892971" y="1204051"/>
            <a:ext cx="325442" cy="342012"/>
          </a:xfrm>
          <a:prstGeom prst="rect">
            <a:avLst/>
          </a:prstGeom>
          <a:ln w="12700">
            <a:miter lim="400000"/>
          </a:ln>
        </p:spPr>
        <p:txBody>
          <a:bodyPr wrap="none" lIns="50355" tIns="50355" rIns="50355" bIns="50355" anchor="ctr">
            <a:normAutofit fontScale="100000" lnSpcReduction="0"/>
          </a:bodyPr>
          <a:lstStyle>
            <a:lvl1pPr algn="ctr" defTabSz="503766">
              <a:lnSpc>
                <a:spcPct val="100000"/>
              </a:lnSpc>
              <a:defRPr sz="1600">
                <a:solidFill>
                  <a:srgbClr val="7B9899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xfrm>
            <a:off x="332346" y="1683461"/>
            <a:ext cx="9366123" cy="503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55" tIns="50355" rIns="50355" bIns="50355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10075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84479" marR="0" indent="-284479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85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23454" marR="0" indent="-349134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70000"/>
        <a:buFontTx/>
        <a:buChar char="○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14400" marR="0" indent="-320039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75000"/>
        <a:buFontTx/>
        <a:buChar char="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188719" marR="0" indent="-320039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70000"/>
        <a:buFontTx/>
        <a:buChar char="○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98600" marR="0" indent="-355600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47520" marR="0" indent="-284480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8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057400" marR="0" indent="-320039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9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40279" marR="0" indent="-320039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560319" marR="0" indent="-365759" algn="l" defTabSz="1007533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16349"/>
        </a:buClr>
        <a:buSzPct val="9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4572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22860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27432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32004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3657600" algn="ctr" defTabSz="503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>
                <a:alpha val="84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239"/>
          <a:stretch>
            <a:fillRect/>
          </a:stretch>
        </p:blipFill>
        <p:spPr>
          <a:xfrm>
            <a:off x="0" y="0"/>
            <a:ext cx="10080625" cy="755967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he extraordinary polarimetric nature of the white dwarf pulsar AR Sco"/>
          <p:cNvSpPr txBox="1"/>
          <p:nvPr>
            <p:ph type="ctrTitle"/>
          </p:nvPr>
        </p:nvSpPr>
        <p:spPr>
          <a:xfrm>
            <a:off x="457199" y="481012"/>
            <a:ext cx="9144002" cy="1439863"/>
          </a:xfrm>
          <a:prstGeom prst="rect">
            <a:avLst/>
          </a:prstGeom>
        </p:spPr>
        <p:txBody>
          <a:bodyPr anchor="t"/>
          <a:lstStyle>
            <a:lvl1pPr defTabSz="448055">
              <a:lnSpc>
                <a:spcPct val="100000"/>
              </a:lnSpc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79700" algn="l"/>
                <a:tab pos="3124200" algn="l"/>
                <a:tab pos="3581400" algn="l"/>
                <a:tab pos="4025900" algn="l"/>
                <a:tab pos="4470400" algn="l"/>
                <a:tab pos="4927600" algn="l"/>
                <a:tab pos="5372100" algn="l"/>
                <a:tab pos="5816600" algn="l"/>
                <a:tab pos="6261100" algn="l"/>
                <a:tab pos="6718300" algn="l"/>
                <a:tab pos="7162800" algn="l"/>
                <a:tab pos="7607300" algn="l"/>
                <a:tab pos="8064500" algn="l"/>
                <a:tab pos="8509000" algn="l"/>
                <a:tab pos="8953500" algn="l"/>
              </a:tabLst>
              <a:defRPr sz="4606">
                <a:solidFill>
                  <a:srgbClr val="FFFF00"/>
                </a:solidFill>
                <a:effectLst>
                  <a:outerShdw sx="100000" sy="100000" kx="0" ky="0" algn="b" rotWithShape="0" blurRad="12446" dist="24892" dir="2700000">
                    <a:srgbClr val="DDDDDD"/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The extraordinary polarimetric nature of the white dwarf pulsar AR Sco</a:t>
            </a:r>
          </a:p>
        </p:txBody>
      </p:sp>
      <p:sp>
        <p:nvSpPr>
          <p:cNvPr id="51" name="Stephen Potter…"/>
          <p:cNvSpPr txBox="1"/>
          <p:nvPr/>
        </p:nvSpPr>
        <p:spPr>
          <a:xfrm>
            <a:off x="457200" y="2927350"/>
            <a:ext cx="9144000" cy="288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pPr>
            <a:r>
              <a:t>Stephen Potter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pPr>
            <a:r>
              <a:t>David Buckley</a:t>
            </a: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pPr>
            <a:r>
              <a:t> South African Astronomical Observatory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trail_spin_beat_orb_mid.pdf" descr="trail_spin_beat_orb_mi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029" y="186752"/>
            <a:ext cx="6683042" cy="505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trail_spin_beat_orb.pdf" descr="trail_spin_beat_or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022" y="123961"/>
            <a:ext cx="6871656" cy="730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eat Folded"/>
          <p:cNvSpPr txBox="1"/>
          <p:nvPr/>
        </p:nvSpPr>
        <p:spPr>
          <a:xfrm>
            <a:off x="6099175" y="1368425"/>
            <a:ext cx="2100263" cy="48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Beat Folded</a:t>
            </a:r>
          </a:p>
        </p:txBody>
      </p:sp>
      <p:sp>
        <p:nvSpPr>
          <p:cNvPr id="86" name="Spin Folded"/>
          <p:cNvSpPr txBox="1"/>
          <p:nvPr/>
        </p:nvSpPr>
        <p:spPr>
          <a:xfrm>
            <a:off x="1566862" y="1368425"/>
            <a:ext cx="2100263" cy="48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Spin Folded</a:t>
            </a:r>
          </a:p>
        </p:txBody>
      </p:sp>
      <p:sp>
        <p:nvSpPr>
          <p:cNvPr id="87" name="Position Angle"/>
          <p:cNvSpPr txBox="1"/>
          <p:nvPr/>
        </p:nvSpPr>
        <p:spPr>
          <a:xfrm>
            <a:off x="3392487" y="285750"/>
            <a:ext cx="3286126" cy="48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Position Angle</a:t>
            </a:r>
          </a:p>
        </p:txBody>
      </p:sp>
      <p:pic>
        <p:nvPicPr>
          <p:cNvPr id="88" name="trail_spin_beat_orb_PA.pdf" descr="trail_spin_beat_orb_P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53" y="2171700"/>
            <a:ext cx="9612918" cy="3924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cyc_sync_crp.jpg" descr="cyc_sync_cr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203512"/>
            <a:ext cx="6194935" cy="3151922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Line"/>
          <p:cNvSpPr/>
          <p:nvPr/>
        </p:nvSpPr>
        <p:spPr>
          <a:xfrm>
            <a:off x="2216199" y="1289187"/>
            <a:ext cx="5719563" cy="130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5" fill="norm" stroke="1" extrusionOk="0">
                <a:moveTo>
                  <a:pt x="0" y="17387"/>
                </a:moveTo>
                <a:cubicBezTo>
                  <a:pt x="3090" y="13563"/>
                  <a:pt x="6126" y="9629"/>
                  <a:pt x="9119" y="5583"/>
                </a:cubicBezTo>
                <a:cubicBezTo>
                  <a:pt x="12535" y="963"/>
                  <a:pt x="16383" y="-3485"/>
                  <a:pt x="19376" y="4045"/>
                </a:cubicBezTo>
                <a:cubicBezTo>
                  <a:pt x="20674" y="7310"/>
                  <a:pt x="21490" y="12479"/>
                  <a:pt x="21600" y="18115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2" name="Line"/>
          <p:cNvSpPr/>
          <p:nvPr/>
        </p:nvSpPr>
        <p:spPr>
          <a:xfrm flipH="1" rot="10800000">
            <a:off x="2216199" y="2648087"/>
            <a:ext cx="5719563" cy="130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5" fill="norm" stroke="1" extrusionOk="0">
                <a:moveTo>
                  <a:pt x="0" y="17387"/>
                </a:moveTo>
                <a:cubicBezTo>
                  <a:pt x="3090" y="13563"/>
                  <a:pt x="6126" y="9629"/>
                  <a:pt x="9119" y="5583"/>
                </a:cubicBezTo>
                <a:cubicBezTo>
                  <a:pt x="12535" y="963"/>
                  <a:pt x="16383" y="-3485"/>
                  <a:pt x="19376" y="4045"/>
                </a:cubicBezTo>
                <a:cubicBezTo>
                  <a:pt x="20674" y="7310"/>
                  <a:pt x="21490" y="12479"/>
                  <a:pt x="21600" y="18115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3" name="Line"/>
          <p:cNvSpPr/>
          <p:nvPr/>
        </p:nvSpPr>
        <p:spPr>
          <a:xfrm>
            <a:off x="2208708" y="2407358"/>
            <a:ext cx="1783695" cy="229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1" fill="norm" stroke="1" extrusionOk="0">
                <a:moveTo>
                  <a:pt x="0" y="18671"/>
                </a:moveTo>
                <a:cubicBezTo>
                  <a:pt x="3806" y="12712"/>
                  <a:pt x="7636" y="7475"/>
                  <a:pt x="11486" y="2968"/>
                </a:cubicBezTo>
                <a:cubicBezTo>
                  <a:pt x="14307" y="-334"/>
                  <a:pt x="17302" y="-2929"/>
                  <a:pt x="19758" y="6927"/>
                </a:cubicBezTo>
                <a:cubicBezTo>
                  <a:pt x="20485" y="9844"/>
                  <a:pt x="21113" y="13756"/>
                  <a:pt x="21600" y="18408"/>
                </a:cubicBezTo>
              </a:path>
            </a:pathLst>
          </a:cu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4" name="Line"/>
          <p:cNvSpPr/>
          <p:nvPr/>
        </p:nvSpPr>
        <p:spPr>
          <a:xfrm flipH="1" rot="10800000">
            <a:off x="2208708" y="2664508"/>
            <a:ext cx="1783695" cy="229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1" fill="norm" stroke="1" extrusionOk="0">
                <a:moveTo>
                  <a:pt x="0" y="18671"/>
                </a:moveTo>
                <a:cubicBezTo>
                  <a:pt x="3806" y="12712"/>
                  <a:pt x="7636" y="7475"/>
                  <a:pt x="11486" y="2968"/>
                </a:cubicBezTo>
                <a:cubicBezTo>
                  <a:pt x="14307" y="-334"/>
                  <a:pt x="17302" y="-2929"/>
                  <a:pt x="19758" y="6927"/>
                </a:cubicBezTo>
                <a:cubicBezTo>
                  <a:pt x="20485" y="9844"/>
                  <a:pt x="21113" y="13756"/>
                  <a:pt x="21600" y="18408"/>
                </a:cubicBezTo>
              </a:path>
            </a:pathLst>
          </a:cu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5" name="Circle"/>
          <p:cNvSpPr/>
          <p:nvPr/>
        </p:nvSpPr>
        <p:spPr>
          <a:xfrm>
            <a:off x="946150" y="2000250"/>
            <a:ext cx="1270000" cy="1270000"/>
          </a:xfrm>
          <a:prstGeom prst="ellipse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WD"/>
          <p:cNvSpPr txBox="1"/>
          <p:nvPr/>
        </p:nvSpPr>
        <p:spPr>
          <a:xfrm>
            <a:off x="1277557" y="2430634"/>
            <a:ext cx="607186" cy="40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WD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yc_sync_crp.jpg" descr="cyc_sync_cr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203512"/>
            <a:ext cx="6194935" cy="315192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Line"/>
          <p:cNvSpPr/>
          <p:nvPr/>
        </p:nvSpPr>
        <p:spPr>
          <a:xfrm>
            <a:off x="2216199" y="1289187"/>
            <a:ext cx="5719563" cy="130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5" fill="norm" stroke="1" extrusionOk="0">
                <a:moveTo>
                  <a:pt x="0" y="17387"/>
                </a:moveTo>
                <a:cubicBezTo>
                  <a:pt x="3090" y="13563"/>
                  <a:pt x="6126" y="9629"/>
                  <a:pt x="9119" y="5583"/>
                </a:cubicBezTo>
                <a:cubicBezTo>
                  <a:pt x="12535" y="963"/>
                  <a:pt x="16383" y="-3485"/>
                  <a:pt x="19376" y="4045"/>
                </a:cubicBezTo>
                <a:cubicBezTo>
                  <a:pt x="20674" y="7310"/>
                  <a:pt x="21490" y="12479"/>
                  <a:pt x="21600" y="18115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0" name="Line"/>
          <p:cNvSpPr/>
          <p:nvPr/>
        </p:nvSpPr>
        <p:spPr>
          <a:xfrm flipH="1" rot="10800000">
            <a:off x="2216199" y="2648087"/>
            <a:ext cx="5719563" cy="130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5" fill="norm" stroke="1" extrusionOk="0">
                <a:moveTo>
                  <a:pt x="0" y="17387"/>
                </a:moveTo>
                <a:cubicBezTo>
                  <a:pt x="3090" y="13563"/>
                  <a:pt x="6126" y="9629"/>
                  <a:pt x="9119" y="5583"/>
                </a:cubicBezTo>
                <a:cubicBezTo>
                  <a:pt x="12535" y="963"/>
                  <a:pt x="16383" y="-3485"/>
                  <a:pt x="19376" y="4045"/>
                </a:cubicBezTo>
                <a:cubicBezTo>
                  <a:pt x="20674" y="7310"/>
                  <a:pt x="21490" y="12479"/>
                  <a:pt x="21600" y="18115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1" name="Line"/>
          <p:cNvSpPr/>
          <p:nvPr/>
        </p:nvSpPr>
        <p:spPr>
          <a:xfrm>
            <a:off x="2208708" y="2407358"/>
            <a:ext cx="1783695" cy="229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1" fill="norm" stroke="1" extrusionOk="0">
                <a:moveTo>
                  <a:pt x="0" y="18671"/>
                </a:moveTo>
                <a:cubicBezTo>
                  <a:pt x="3806" y="12712"/>
                  <a:pt x="7636" y="7475"/>
                  <a:pt x="11486" y="2968"/>
                </a:cubicBezTo>
                <a:cubicBezTo>
                  <a:pt x="14307" y="-334"/>
                  <a:pt x="17302" y="-2929"/>
                  <a:pt x="19758" y="6927"/>
                </a:cubicBezTo>
                <a:cubicBezTo>
                  <a:pt x="20485" y="9844"/>
                  <a:pt x="21113" y="13756"/>
                  <a:pt x="21600" y="18408"/>
                </a:cubicBezTo>
              </a:path>
            </a:pathLst>
          </a:cu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" name="Line"/>
          <p:cNvSpPr/>
          <p:nvPr/>
        </p:nvSpPr>
        <p:spPr>
          <a:xfrm flipH="1" rot="10800000">
            <a:off x="2208708" y="2664508"/>
            <a:ext cx="1783695" cy="229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1" fill="norm" stroke="1" extrusionOk="0">
                <a:moveTo>
                  <a:pt x="0" y="18671"/>
                </a:moveTo>
                <a:cubicBezTo>
                  <a:pt x="3806" y="12712"/>
                  <a:pt x="7636" y="7475"/>
                  <a:pt x="11486" y="2968"/>
                </a:cubicBezTo>
                <a:cubicBezTo>
                  <a:pt x="14307" y="-334"/>
                  <a:pt x="17302" y="-2929"/>
                  <a:pt x="19758" y="6927"/>
                </a:cubicBezTo>
                <a:cubicBezTo>
                  <a:pt x="20485" y="9844"/>
                  <a:pt x="21113" y="13756"/>
                  <a:pt x="21600" y="18408"/>
                </a:cubicBezTo>
              </a:path>
            </a:pathLst>
          </a:cu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3" name="Circle"/>
          <p:cNvSpPr/>
          <p:nvPr/>
        </p:nvSpPr>
        <p:spPr>
          <a:xfrm>
            <a:off x="946150" y="2000250"/>
            <a:ext cx="1270000" cy="1270000"/>
          </a:xfrm>
          <a:prstGeom prst="ellipse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WD"/>
          <p:cNvSpPr txBox="1"/>
          <p:nvPr/>
        </p:nvSpPr>
        <p:spPr>
          <a:xfrm>
            <a:off x="1277557" y="2430634"/>
            <a:ext cx="607186" cy="40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</a:defRPr>
            </a:lvl1pPr>
          </a:lstStyle>
          <a:p>
            <a:pPr/>
            <a:r>
              <a:t>WD</a:t>
            </a:r>
          </a:p>
        </p:txBody>
      </p:sp>
      <p:sp>
        <p:nvSpPr>
          <p:cNvPr id="113" name="Connection Line"/>
          <p:cNvSpPr/>
          <p:nvPr/>
        </p:nvSpPr>
        <p:spPr>
          <a:xfrm>
            <a:off x="8085964" y="660730"/>
            <a:ext cx="638802" cy="4327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10" h="21600" fill="norm" stroke="1" extrusionOk="0">
                <a:moveTo>
                  <a:pt x="4913" y="0"/>
                </a:moveTo>
                <a:cubicBezTo>
                  <a:pt x="21600" y="7359"/>
                  <a:pt x="19962" y="14559"/>
                  <a:pt x="0" y="2160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106" name="Line"/>
          <p:cNvSpPr/>
          <p:nvPr/>
        </p:nvSpPr>
        <p:spPr>
          <a:xfrm>
            <a:off x="1797050" y="6813550"/>
            <a:ext cx="5629786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7" name="Line"/>
          <p:cNvSpPr/>
          <p:nvPr/>
        </p:nvSpPr>
        <p:spPr>
          <a:xfrm flipV="1">
            <a:off x="1784350" y="3985753"/>
            <a:ext cx="1" cy="284049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8" name="0"/>
          <p:cNvSpPr txBox="1"/>
          <p:nvPr/>
        </p:nvSpPr>
        <p:spPr>
          <a:xfrm>
            <a:off x="1746703" y="6944135"/>
            <a:ext cx="2311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0</a:t>
            </a:r>
          </a:p>
        </p:txBody>
      </p:sp>
      <p:sp>
        <p:nvSpPr>
          <p:cNvPr id="109" name="Intensity"/>
          <p:cNvSpPr txBox="1"/>
          <p:nvPr/>
        </p:nvSpPr>
        <p:spPr>
          <a:xfrm rot="16200000">
            <a:off x="867874" y="5098786"/>
            <a:ext cx="1160039" cy="39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/>
            </a:lvl1pPr>
          </a:lstStyle>
          <a:p>
            <a:pPr/>
            <a:r>
              <a:t>Intensity</a:t>
            </a:r>
          </a:p>
        </p:txBody>
      </p:sp>
      <p:sp>
        <p:nvSpPr>
          <p:cNvPr id="110" name="1"/>
          <p:cNvSpPr txBox="1"/>
          <p:nvPr/>
        </p:nvSpPr>
        <p:spPr>
          <a:xfrm>
            <a:off x="7245804" y="6956296"/>
            <a:ext cx="21844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1</a:t>
            </a:r>
          </a:p>
        </p:txBody>
      </p:sp>
      <p:sp>
        <p:nvSpPr>
          <p:cNvPr id="111" name="WD spin phase"/>
          <p:cNvSpPr txBox="1"/>
          <p:nvPr/>
        </p:nvSpPr>
        <p:spPr>
          <a:xfrm>
            <a:off x="3823006" y="6956296"/>
            <a:ext cx="1577874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WD spin phase</a:t>
            </a:r>
          </a:p>
        </p:txBody>
      </p:sp>
      <p:sp>
        <p:nvSpPr>
          <p:cNvPr id="112" name="Line"/>
          <p:cNvSpPr/>
          <p:nvPr/>
        </p:nvSpPr>
        <p:spPr>
          <a:xfrm>
            <a:off x="3061604" y="4386633"/>
            <a:ext cx="3595941" cy="2418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3" fill="norm" stroke="1" extrusionOk="0">
                <a:moveTo>
                  <a:pt x="0" y="21023"/>
                </a:moveTo>
                <a:cubicBezTo>
                  <a:pt x="1017" y="21010"/>
                  <a:pt x="2022" y="20879"/>
                  <a:pt x="3012" y="20640"/>
                </a:cubicBezTo>
                <a:cubicBezTo>
                  <a:pt x="3775" y="20455"/>
                  <a:pt x="4548" y="20199"/>
                  <a:pt x="5231" y="19533"/>
                </a:cubicBezTo>
                <a:cubicBezTo>
                  <a:pt x="5847" y="18933"/>
                  <a:pt x="6370" y="18036"/>
                  <a:pt x="6835" y="16997"/>
                </a:cubicBezTo>
                <a:cubicBezTo>
                  <a:pt x="7608" y="15274"/>
                  <a:pt x="8166" y="13268"/>
                  <a:pt x="8611" y="11167"/>
                </a:cubicBezTo>
                <a:cubicBezTo>
                  <a:pt x="9226" y="8262"/>
                  <a:pt x="9555" y="5164"/>
                  <a:pt x="9905" y="2095"/>
                </a:cubicBezTo>
                <a:cubicBezTo>
                  <a:pt x="10021" y="1078"/>
                  <a:pt x="10251" y="16"/>
                  <a:pt x="10747" y="0"/>
                </a:cubicBezTo>
                <a:cubicBezTo>
                  <a:pt x="11280" y="-16"/>
                  <a:pt x="11519" y="1160"/>
                  <a:pt x="11622" y="2283"/>
                </a:cubicBezTo>
                <a:cubicBezTo>
                  <a:pt x="11894" y="5254"/>
                  <a:pt x="12265" y="8099"/>
                  <a:pt x="12796" y="10933"/>
                </a:cubicBezTo>
                <a:cubicBezTo>
                  <a:pt x="13312" y="13689"/>
                  <a:pt x="13960" y="16458"/>
                  <a:pt x="15096" y="18302"/>
                </a:cubicBezTo>
                <a:cubicBezTo>
                  <a:pt x="15580" y="19087"/>
                  <a:pt x="16144" y="19657"/>
                  <a:pt x="16743" y="20105"/>
                </a:cubicBezTo>
                <a:cubicBezTo>
                  <a:pt x="18269" y="21245"/>
                  <a:pt x="19967" y="21584"/>
                  <a:pt x="21600" y="21099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yc_sync_crp.jpg" descr="cyc_sync_cr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203512"/>
            <a:ext cx="6194935" cy="315192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Line"/>
          <p:cNvSpPr/>
          <p:nvPr/>
        </p:nvSpPr>
        <p:spPr>
          <a:xfrm>
            <a:off x="2216199" y="1289187"/>
            <a:ext cx="5719563" cy="130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5" fill="norm" stroke="1" extrusionOk="0">
                <a:moveTo>
                  <a:pt x="0" y="17387"/>
                </a:moveTo>
                <a:cubicBezTo>
                  <a:pt x="3090" y="13563"/>
                  <a:pt x="6126" y="9629"/>
                  <a:pt x="9119" y="5583"/>
                </a:cubicBezTo>
                <a:cubicBezTo>
                  <a:pt x="12535" y="963"/>
                  <a:pt x="16383" y="-3485"/>
                  <a:pt x="19376" y="4045"/>
                </a:cubicBezTo>
                <a:cubicBezTo>
                  <a:pt x="20674" y="7310"/>
                  <a:pt x="21490" y="12479"/>
                  <a:pt x="21600" y="18115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7" name="Line"/>
          <p:cNvSpPr/>
          <p:nvPr/>
        </p:nvSpPr>
        <p:spPr>
          <a:xfrm flipH="1" rot="10800000">
            <a:off x="2216199" y="2648087"/>
            <a:ext cx="5719563" cy="130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5" fill="norm" stroke="1" extrusionOk="0">
                <a:moveTo>
                  <a:pt x="0" y="17387"/>
                </a:moveTo>
                <a:cubicBezTo>
                  <a:pt x="3090" y="13563"/>
                  <a:pt x="6126" y="9629"/>
                  <a:pt x="9119" y="5583"/>
                </a:cubicBezTo>
                <a:cubicBezTo>
                  <a:pt x="12535" y="963"/>
                  <a:pt x="16383" y="-3485"/>
                  <a:pt x="19376" y="4045"/>
                </a:cubicBezTo>
                <a:cubicBezTo>
                  <a:pt x="20674" y="7310"/>
                  <a:pt x="21490" y="12479"/>
                  <a:pt x="21600" y="18115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" name="Line"/>
          <p:cNvSpPr/>
          <p:nvPr/>
        </p:nvSpPr>
        <p:spPr>
          <a:xfrm>
            <a:off x="2208708" y="2407358"/>
            <a:ext cx="1783695" cy="229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1" fill="norm" stroke="1" extrusionOk="0">
                <a:moveTo>
                  <a:pt x="0" y="18671"/>
                </a:moveTo>
                <a:cubicBezTo>
                  <a:pt x="3806" y="12712"/>
                  <a:pt x="7636" y="7475"/>
                  <a:pt x="11486" y="2968"/>
                </a:cubicBezTo>
                <a:cubicBezTo>
                  <a:pt x="14307" y="-334"/>
                  <a:pt x="17302" y="-2929"/>
                  <a:pt x="19758" y="6927"/>
                </a:cubicBezTo>
                <a:cubicBezTo>
                  <a:pt x="20485" y="9844"/>
                  <a:pt x="21113" y="13756"/>
                  <a:pt x="21600" y="18408"/>
                </a:cubicBezTo>
              </a:path>
            </a:pathLst>
          </a:cu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9" name="Line"/>
          <p:cNvSpPr/>
          <p:nvPr/>
        </p:nvSpPr>
        <p:spPr>
          <a:xfrm flipH="1" rot="10800000">
            <a:off x="2208708" y="2664508"/>
            <a:ext cx="1783695" cy="229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1" fill="norm" stroke="1" extrusionOk="0">
                <a:moveTo>
                  <a:pt x="0" y="18671"/>
                </a:moveTo>
                <a:cubicBezTo>
                  <a:pt x="3806" y="12712"/>
                  <a:pt x="7636" y="7475"/>
                  <a:pt x="11486" y="2968"/>
                </a:cubicBezTo>
                <a:cubicBezTo>
                  <a:pt x="14307" y="-334"/>
                  <a:pt x="17302" y="-2929"/>
                  <a:pt x="19758" y="6927"/>
                </a:cubicBezTo>
                <a:cubicBezTo>
                  <a:pt x="20485" y="9844"/>
                  <a:pt x="21113" y="13756"/>
                  <a:pt x="21600" y="18408"/>
                </a:cubicBezTo>
              </a:path>
            </a:pathLst>
          </a:cu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0" name="Circle"/>
          <p:cNvSpPr/>
          <p:nvPr/>
        </p:nvSpPr>
        <p:spPr>
          <a:xfrm>
            <a:off x="946150" y="2000250"/>
            <a:ext cx="1270000" cy="1270000"/>
          </a:xfrm>
          <a:prstGeom prst="ellipse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WD"/>
          <p:cNvSpPr txBox="1"/>
          <p:nvPr/>
        </p:nvSpPr>
        <p:spPr>
          <a:xfrm>
            <a:off x="1277557" y="2430634"/>
            <a:ext cx="607186" cy="40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</a:defRPr>
            </a:lvl1pPr>
          </a:lstStyle>
          <a:p>
            <a:pPr/>
            <a:r>
              <a:t>WD</a:t>
            </a:r>
          </a:p>
        </p:txBody>
      </p:sp>
      <p:sp>
        <p:nvSpPr>
          <p:cNvPr id="131" name="Connection Line"/>
          <p:cNvSpPr/>
          <p:nvPr/>
        </p:nvSpPr>
        <p:spPr>
          <a:xfrm>
            <a:off x="8085964" y="660730"/>
            <a:ext cx="638802" cy="4327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10" h="21600" fill="norm" stroke="1" extrusionOk="0">
                <a:moveTo>
                  <a:pt x="4913" y="0"/>
                </a:moveTo>
                <a:cubicBezTo>
                  <a:pt x="21600" y="7359"/>
                  <a:pt x="19962" y="14559"/>
                  <a:pt x="0" y="2160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>
            <a:off x="1797050" y="6813550"/>
            <a:ext cx="5629786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4" name="Line"/>
          <p:cNvSpPr/>
          <p:nvPr/>
        </p:nvSpPr>
        <p:spPr>
          <a:xfrm flipV="1">
            <a:off x="1784350" y="3985753"/>
            <a:ext cx="1" cy="284049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5" name="0"/>
          <p:cNvSpPr txBox="1"/>
          <p:nvPr/>
        </p:nvSpPr>
        <p:spPr>
          <a:xfrm>
            <a:off x="1746703" y="6944135"/>
            <a:ext cx="23114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26" name="Intensity"/>
          <p:cNvSpPr txBox="1"/>
          <p:nvPr/>
        </p:nvSpPr>
        <p:spPr>
          <a:xfrm rot="16200000">
            <a:off x="867874" y="5098786"/>
            <a:ext cx="1160039" cy="39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</a:defRPr>
            </a:lvl1pPr>
          </a:lstStyle>
          <a:p>
            <a:pPr/>
            <a:r>
              <a:t>Intensity</a:t>
            </a:r>
          </a:p>
        </p:txBody>
      </p:sp>
      <p:sp>
        <p:nvSpPr>
          <p:cNvPr id="127" name="1"/>
          <p:cNvSpPr txBox="1"/>
          <p:nvPr/>
        </p:nvSpPr>
        <p:spPr>
          <a:xfrm>
            <a:off x="7245804" y="695629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8" name="WD spin phase"/>
          <p:cNvSpPr txBox="1"/>
          <p:nvPr/>
        </p:nvSpPr>
        <p:spPr>
          <a:xfrm>
            <a:off x="3823006" y="6956296"/>
            <a:ext cx="206911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</a:defRPr>
            </a:lvl1pPr>
          </a:lstStyle>
          <a:p>
            <a:pPr/>
            <a:r>
              <a:t>WD spin phase</a:t>
            </a:r>
          </a:p>
        </p:txBody>
      </p:sp>
      <p:sp>
        <p:nvSpPr>
          <p:cNvPr id="129" name="Line"/>
          <p:cNvSpPr/>
          <p:nvPr/>
        </p:nvSpPr>
        <p:spPr>
          <a:xfrm>
            <a:off x="3061604" y="4386633"/>
            <a:ext cx="3595941" cy="2418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3" fill="norm" stroke="1" extrusionOk="0">
                <a:moveTo>
                  <a:pt x="0" y="21023"/>
                </a:moveTo>
                <a:cubicBezTo>
                  <a:pt x="1017" y="21010"/>
                  <a:pt x="2022" y="20879"/>
                  <a:pt x="3012" y="20640"/>
                </a:cubicBezTo>
                <a:cubicBezTo>
                  <a:pt x="3775" y="20455"/>
                  <a:pt x="4548" y="20199"/>
                  <a:pt x="5231" y="19533"/>
                </a:cubicBezTo>
                <a:cubicBezTo>
                  <a:pt x="5847" y="18933"/>
                  <a:pt x="6370" y="18036"/>
                  <a:pt x="6835" y="16997"/>
                </a:cubicBezTo>
                <a:cubicBezTo>
                  <a:pt x="7608" y="15274"/>
                  <a:pt x="8166" y="13268"/>
                  <a:pt x="8611" y="11167"/>
                </a:cubicBezTo>
                <a:cubicBezTo>
                  <a:pt x="9226" y="8262"/>
                  <a:pt x="9555" y="5164"/>
                  <a:pt x="9905" y="2095"/>
                </a:cubicBezTo>
                <a:cubicBezTo>
                  <a:pt x="10021" y="1078"/>
                  <a:pt x="10251" y="16"/>
                  <a:pt x="10747" y="0"/>
                </a:cubicBezTo>
                <a:cubicBezTo>
                  <a:pt x="11280" y="-16"/>
                  <a:pt x="11519" y="1160"/>
                  <a:pt x="11622" y="2283"/>
                </a:cubicBezTo>
                <a:cubicBezTo>
                  <a:pt x="11894" y="5254"/>
                  <a:pt x="12265" y="8099"/>
                  <a:pt x="12796" y="10933"/>
                </a:cubicBezTo>
                <a:cubicBezTo>
                  <a:pt x="13312" y="13689"/>
                  <a:pt x="13960" y="16458"/>
                  <a:pt x="15096" y="18302"/>
                </a:cubicBezTo>
                <a:cubicBezTo>
                  <a:pt x="15580" y="19087"/>
                  <a:pt x="16144" y="19657"/>
                  <a:pt x="16743" y="20105"/>
                </a:cubicBezTo>
                <a:cubicBezTo>
                  <a:pt x="18269" y="21245"/>
                  <a:pt x="19967" y="21584"/>
                  <a:pt x="21600" y="21099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0" name="Line"/>
          <p:cNvSpPr/>
          <p:nvPr/>
        </p:nvSpPr>
        <p:spPr>
          <a:xfrm rot="805005">
            <a:off x="3625941" y="5855184"/>
            <a:ext cx="2574752" cy="1260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1" fill="norm" stroke="1" extrusionOk="0">
                <a:moveTo>
                  <a:pt x="0" y="21381"/>
                </a:moveTo>
                <a:cubicBezTo>
                  <a:pt x="2165" y="20954"/>
                  <a:pt x="3917" y="17800"/>
                  <a:pt x="4391" y="13519"/>
                </a:cubicBezTo>
                <a:cubicBezTo>
                  <a:pt x="4718" y="10570"/>
                  <a:pt x="5002" y="7395"/>
                  <a:pt x="5395" y="5031"/>
                </a:cubicBezTo>
                <a:cubicBezTo>
                  <a:pt x="5684" y="3287"/>
                  <a:pt x="6156" y="2045"/>
                  <a:pt x="7047" y="2397"/>
                </a:cubicBezTo>
                <a:cubicBezTo>
                  <a:pt x="7746" y="2674"/>
                  <a:pt x="7937" y="3934"/>
                  <a:pt x="8151" y="5322"/>
                </a:cubicBezTo>
                <a:cubicBezTo>
                  <a:pt x="8400" y="6938"/>
                  <a:pt x="8836" y="8732"/>
                  <a:pt x="9191" y="10407"/>
                </a:cubicBezTo>
                <a:cubicBezTo>
                  <a:pt x="9441" y="11583"/>
                  <a:pt x="9846" y="12666"/>
                  <a:pt x="10414" y="12270"/>
                </a:cubicBezTo>
                <a:cubicBezTo>
                  <a:pt x="10918" y="11920"/>
                  <a:pt x="10950" y="10792"/>
                  <a:pt x="10905" y="9719"/>
                </a:cubicBezTo>
                <a:cubicBezTo>
                  <a:pt x="10826" y="7833"/>
                  <a:pt x="10883" y="5691"/>
                  <a:pt x="10736" y="3959"/>
                </a:cubicBezTo>
                <a:cubicBezTo>
                  <a:pt x="10587" y="2196"/>
                  <a:pt x="10557" y="468"/>
                  <a:pt x="11393" y="53"/>
                </a:cubicBezTo>
                <a:cubicBezTo>
                  <a:pt x="11939" y="-219"/>
                  <a:pt x="12375" y="602"/>
                  <a:pt x="12740" y="1489"/>
                </a:cubicBezTo>
                <a:cubicBezTo>
                  <a:pt x="13426" y="3156"/>
                  <a:pt x="14303" y="5084"/>
                  <a:pt x="15104" y="6937"/>
                </a:cubicBezTo>
                <a:cubicBezTo>
                  <a:pt x="15752" y="8438"/>
                  <a:pt x="16522" y="9621"/>
                  <a:pt x="17387" y="10393"/>
                </a:cubicBezTo>
                <a:cubicBezTo>
                  <a:pt x="18669" y="11538"/>
                  <a:pt x="20146" y="11791"/>
                  <a:pt x="21600" y="10896"/>
                </a:cubicBezTo>
              </a:path>
            </a:pathLst>
          </a:cu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reteMay2017_15.pdf" descr="CreteMay2017_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080516" y="-1815297"/>
            <a:ext cx="7910068" cy="11187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reteMay2017_15.pdf" descr="CreteMay2017_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439267" y="-601156"/>
            <a:ext cx="4649937" cy="6576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trail_1pole_wd_only.pdf" descr="trail_1pole_wd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9228" y="623575"/>
            <a:ext cx="5139573" cy="564611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Model"/>
          <p:cNvSpPr txBox="1"/>
          <p:nvPr/>
        </p:nvSpPr>
        <p:spPr>
          <a:xfrm>
            <a:off x="2008429" y="149635"/>
            <a:ext cx="1044259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trail_spin_beat_orb.pdf" descr="trail_spin_beat_or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139" y="667850"/>
            <a:ext cx="5225324" cy="5557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trail_1pole_wd_only.pdf" descr="trail_1pole_wd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9228" y="623575"/>
            <a:ext cx="5139573" cy="564611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Model"/>
          <p:cNvSpPr txBox="1"/>
          <p:nvPr/>
        </p:nvSpPr>
        <p:spPr>
          <a:xfrm>
            <a:off x="2008429" y="149635"/>
            <a:ext cx="1044259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42" name="Observations"/>
          <p:cNvSpPr txBox="1"/>
          <p:nvPr/>
        </p:nvSpPr>
        <p:spPr>
          <a:xfrm>
            <a:off x="6476208" y="149635"/>
            <a:ext cx="2115186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Observations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No_Syn_WD_phase_diag_V7_10_NoInj.pdf" descr="No_Syn_WD_phase_diag_V7_10_NoInj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17" y="221461"/>
            <a:ext cx="10071101" cy="7116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AR Sco Polarimetry"/>
          <p:cNvSpPr txBox="1"/>
          <p:nvPr/>
        </p:nvSpPr>
        <p:spPr>
          <a:xfrm>
            <a:off x="2161265" y="631295"/>
            <a:ext cx="574857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rgbClr val="FFFF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 Sco Polarimetry</a:t>
            </a:r>
          </a:p>
        </p:txBody>
      </p:sp>
      <p:sp>
        <p:nvSpPr>
          <p:cNvPr id="55" name="Buckley et al (2017) discovered optically pulsed polarized emission…"/>
          <p:cNvSpPr txBox="1"/>
          <p:nvPr/>
        </p:nvSpPr>
        <p:spPr>
          <a:xfrm>
            <a:off x="457200" y="1379537"/>
            <a:ext cx="9236075" cy="341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99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accent2">
                    <a:lumOff val="12500"/>
                  </a:schemeClr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Buckley et al (2017) discovered optically pulsed polarized emission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GOALS: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Detailed polarimetry covering multiple orbits in 2016 and 2017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Present a Geometrical model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99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No_Syn_WD_phase_diag_V7_10No_elecs.pdf" descr="No_Syn_WD_phase_diag_V7_10No_elec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507" y="219874"/>
            <a:ext cx="10071101" cy="7116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No_Syn_WD_phase_diag_V7_10.pdf" descr="No_Syn_WD_phase_diag_V7_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180" y="219874"/>
            <a:ext cx="10071101" cy="7116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WD_phase_diag_V7_010.pdf" descr="WD_phase_diag_V7_0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748" y="219874"/>
            <a:ext cx="10071101" cy="7116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nimARSco.gif" descr="animARSco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245274"/>
            <a:ext cx="10071101" cy="7116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reteMay2017_15.pdf" descr="CreteMay2017_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439267" y="-601156"/>
            <a:ext cx="4649937" cy="6576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rail_1pole_wd_only.pdf" descr="trail_1pole_wd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9228" y="636275"/>
            <a:ext cx="5101473" cy="5604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odel"/>
          <p:cNvSpPr txBox="1"/>
          <p:nvPr/>
        </p:nvSpPr>
        <p:spPr>
          <a:xfrm>
            <a:off x="2008429" y="149635"/>
            <a:ext cx="1044259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WD_phase_diag_V7_010.pdf" descr="WD_phase_diag_V7_0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4014" y="1751585"/>
            <a:ext cx="5438495" cy="384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trail_1pole_wd_only.pdf" descr="trail_1pole_wd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9228" y="648975"/>
            <a:ext cx="5076073" cy="557635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Model"/>
          <p:cNvSpPr txBox="1"/>
          <p:nvPr/>
        </p:nvSpPr>
        <p:spPr>
          <a:xfrm>
            <a:off x="2008429" y="149635"/>
            <a:ext cx="1044259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WD_phase_diag_V7_010.pdf" descr="WD_phase_diag_V7_0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4014" y="1751585"/>
            <a:ext cx="5438495" cy="384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rail_1pole_wd_+2ndary_only.pdf" descr="trail_1pole_wd_+2ndary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128" y="667850"/>
            <a:ext cx="5058965" cy="5557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Model"/>
          <p:cNvSpPr txBox="1"/>
          <p:nvPr/>
        </p:nvSpPr>
        <p:spPr>
          <a:xfrm>
            <a:off x="2097226" y="200435"/>
            <a:ext cx="1044258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trail_spin_beat_orb.pdf" descr="trail_spin_beat_or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139" y="667850"/>
            <a:ext cx="5225324" cy="5557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trail_1pole_wd_+2ndary_only.pdf" descr="trail_1pole_wd_+2ndary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128" y="667850"/>
            <a:ext cx="5058965" cy="5557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Model"/>
          <p:cNvSpPr txBox="1"/>
          <p:nvPr/>
        </p:nvSpPr>
        <p:spPr>
          <a:xfrm>
            <a:off x="2097226" y="200435"/>
            <a:ext cx="1044258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69" name="Observations"/>
          <p:cNvSpPr txBox="1"/>
          <p:nvPr/>
        </p:nvSpPr>
        <p:spPr>
          <a:xfrm>
            <a:off x="6476208" y="200435"/>
            <a:ext cx="2115186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Observations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WD_phase_diag_V7_010.pdf" descr="WD_phase_diag_V7_0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748" y="219874"/>
            <a:ext cx="10071101" cy="7116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trail_spin_beat_orb.pdf" descr="trail_spin_beat_or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139" y="667850"/>
            <a:ext cx="5225324" cy="5557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trail_1pole_wd_+2ndary_only.pdf" descr="trail_1pole_wd_+2ndary_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2" y="667850"/>
            <a:ext cx="5058965" cy="555756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Model"/>
          <p:cNvSpPr txBox="1"/>
          <p:nvPr/>
        </p:nvSpPr>
        <p:spPr>
          <a:xfrm>
            <a:off x="2097226" y="200435"/>
            <a:ext cx="1044258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76" name="Observations"/>
          <p:cNvSpPr txBox="1"/>
          <p:nvPr/>
        </p:nvSpPr>
        <p:spPr>
          <a:xfrm>
            <a:off x="6476208" y="200435"/>
            <a:ext cx="2115186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R Sco Polarimetry"/>
          <p:cNvSpPr txBox="1"/>
          <p:nvPr/>
        </p:nvSpPr>
        <p:spPr>
          <a:xfrm>
            <a:off x="2161265" y="631295"/>
            <a:ext cx="5748570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rgbClr val="FFFF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 Sco Polarimetry</a:t>
            </a:r>
          </a:p>
        </p:txBody>
      </p:sp>
      <p:sp>
        <p:nvSpPr>
          <p:cNvPr id="59" name="Buckley et al (2017) discovered optically pulsed polarized emission…"/>
          <p:cNvSpPr txBox="1"/>
          <p:nvPr/>
        </p:nvSpPr>
        <p:spPr>
          <a:xfrm>
            <a:off x="457200" y="1379537"/>
            <a:ext cx="9236075" cy="341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99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accent2">
                    <a:lumOff val="12500"/>
                  </a:schemeClr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Buckley et al (2017) discovered optically pulsed polarized emission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GOALS: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Detailed polarimetry covering multiple orbits in 2016 and 2017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Present a Geometrical model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99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0" name="74inch_crp.jpg" descr="74inch_cr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7053" y="3931400"/>
            <a:ext cx="2738876" cy="352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trail_spin_beat_orb.pdf" descr="trail_spin_beat_or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139" y="667850"/>
            <a:ext cx="5225324" cy="555756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Model"/>
          <p:cNvSpPr txBox="1"/>
          <p:nvPr/>
        </p:nvSpPr>
        <p:spPr>
          <a:xfrm>
            <a:off x="2054625" y="212019"/>
            <a:ext cx="1044259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80" name="Observations"/>
          <p:cNvSpPr txBox="1"/>
          <p:nvPr/>
        </p:nvSpPr>
        <p:spPr>
          <a:xfrm>
            <a:off x="6476208" y="212019"/>
            <a:ext cx="2115186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500">
                <a:solidFill>
                  <a:srgbClr val="6666FF"/>
                </a:solidFill>
                <a:effectLst>
                  <a:outerShdw sx="100000" sy="100000" kx="0" ky="0" algn="b" rotWithShape="0" blurRad="12700" dist="25400" dir="2700000">
                    <a:srgbClr val="DDDDDD">
                      <a:alpha val="84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Observations</a:t>
            </a:r>
          </a:p>
        </p:txBody>
      </p:sp>
      <p:pic>
        <p:nvPicPr>
          <p:cNvPr id="181" name="trail_spin_beat_orb_mod.pdf" descr="trail_spin_beat_orb_mo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00" y="667850"/>
            <a:ext cx="5101109" cy="5557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525" y="182562"/>
            <a:ext cx="7927975" cy="398621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hank you"/>
          <p:cNvSpPr txBox="1"/>
          <p:nvPr/>
        </p:nvSpPr>
        <p:spPr>
          <a:xfrm>
            <a:off x="3892935" y="5128035"/>
            <a:ext cx="2285230" cy="61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700">
                <a:solidFill>
                  <a:schemeClr val="accent2"/>
                </a:solidFill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225" y="217487"/>
            <a:ext cx="8661400" cy="721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639762"/>
            <a:ext cx="9309100" cy="64389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ctangle"/>
          <p:cNvSpPr/>
          <p:nvPr/>
        </p:nvSpPr>
        <p:spPr>
          <a:xfrm>
            <a:off x="3079750" y="619982"/>
            <a:ext cx="357039" cy="6196531"/>
          </a:xfrm>
          <a:prstGeom prst="rect">
            <a:avLst/>
          </a:prstGeom>
          <a:gradFill>
            <a:gsLst>
              <a:gs pos="0">
                <a:srgbClr val="39B7D8">
                  <a:alpha val="35140"/>
                </a:srgbClr>
              </a:gs>
              <a:gs pos="100000">
                <a:schemeClr val="accent5">
                  <a:hueOff val="249502"/>
                  <a:satOff val="48101"/>
                  <a:lumOff val="28891"/>
                  <a:alpha val="35140"/>
                </a:schemeClr>
              </a:gs>
            </a:gsLst>
            <a:lin ang="16200000"/>
          </a:gradFill>
          <a:ln>
            <a:solidFill>
              <a:srgbClr val="46AAC4">
                <a:alpha val="3514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325" y="182562"/>
            <a:ext cx="8077200" cy="690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jpeg" descr="image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897" y="-85217"/>
            <a:ext cx="7978017" cy="505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182562"/>
            <a:ext cx="7772400" cy="7123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82562"/>
            <a:ext cx="7772400" cy="712311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Rectangle"/>
          <p:cNvSpPr/>
          <p:nvPr/>
        </p:nvSpPr>
        <p:spPr>
          <a:xfrm>
            <a:off x="1695450" y="298563"/>
            <a:ext cx="1046808" cy="6959374"/>
          </a:xfrm>
          <a:prstGeom prst="rect">
            <a:avLst/>
          </a:prstGeom>
          <a:gradFill>
            <a:gsLst>
              <a:gs pos="0">
                <a:srgbClr val="39B7D8">
                  <a:alpha val="35140"/>
                </a:srgbClr>
              </a:gs>
              <a:gs pos="100000">
                <a:schemeClr val="accent5">
                  <a:hueOff val="249502"/>
                  <a:satOff val="48101"/>
                  <a:lumOff val="28891"/>
                  <a:alpha val="35140"/>
                </a:schemeClr>
              </a:gs>
            </a:gsLst>
            <a:lin ang="16200000"/>
          </a:gradFill>
          <a:ln>
            <a:solidFill>
              <a:srgbClr val="46AAC4">
                <a:alpha val="3514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400">
        <p:dissolv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200" y="2818187"/>
            <a:ext cx="4968700" cy="4553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trail_spin_beat_orb_top.pdf" descr="trail_spin_beat_orb_to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3636" y="134863"/>
            <a:ext cx="6643828" cy="272621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"/>
          <p:cNvSpPr/>
          <p:nvPr/>
        </p:nvSpPr>
        <p:spPr>
          <a:xfrm>
            <a:off x="3054350" y="2841192"/>
            <a:ext cx="655936" cy="4507617"/>
          </a:xfrm>
          <a:prstGeom prst="rect">
            <a:avLst/>
          </a:prstGeom>
          <a:gradFill>
            <a:gsLst>
              <a:gs pos="0">
                <a:srgbClr val="39B7D8">
                  <a:alpha val="35140"/>
                </a:srgbClr>
              </a:gs>
              <a:gs pos="100000">
                <a:schemeClr val="accent5">
                  <a:hueOff val="249502"/>
                  <a:satOff val="48101"/>
                  <a:lumOff val="28891"/>
                  <a:alpha val="35140"/>
                </a:schemeClr>
              </a:gs>
            </a:gsLst>
            <a:lin ang="16200000"/>
          </a:gradFill>
          <a:ln>
            <a:solidFill>
              <a:srgbClr val="46AAC4">
                <a:alpha val="3514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617527" y="1880790"/>
            <a:ext cx="1510953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9" name="Line"/>
          <p:cNvSpPr/>
          <p:nvPr/>
        </p:nvSpPr>
        <p:spPr>
          <a:xfrm>
            <a:off x="2296070" y="1880790"/>
            <a:ext cx="1763724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