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02" r:id="rId2"/>
    <p:sldId id="453" r:id="rId3"/>
    <p:sldId id="444" r:id="rId4"/>
    <p:sldId id="448" r:id="rId5"/>
    <p:sldId id="450" r:id="rId6"/>
    <p:sldId id="458" r:id="rId7"/>
    <p:sldId id="454" r:id="rId8"/>
    <p:sldId id="439" r:id="rId9"/>
    <p:sldId id="451" r:id="rId10"/>
    <p:sldId id="455" r:id="rId11"/>
    <p:sldId id="456" r:id="rId12"/>
    <p:sldId id="457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1pPr>
    <a:lvl2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2pPr>
    <a:lvl3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3pPr>
    <a:lvl4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4pPr>
    <a:lvl5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5pPr>
    <a:lvl6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6pPr>
    <a:lvl7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7pPr>
    <a:lvl8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8pPr>
    <a:lvl9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6"/>
    <p:restoredTop sz="94921"/>
  </p:normalViewPr>
  <p:slideViewPr>
    <p:cSldViewPr snapToGrid="0" snapToObjects="1">
      <p:cViewPr>
        <p:scale>
          <a:sx n="114" d="100"/>
          <a:sy n="114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0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gradFill flip="none" rotWithShape="1">
          <a:gsLst>
            <a:gs pos="0">
              <a:srgbClr val="FFFFFF"/>
            </a:gs>
            <a:gs pos="100000">
              <a:srgbClr val="618F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185" y="-2"/>
            <a:ext cx="2206894" cy="882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11950"/>
          <a:stretch>
            <a:fillRect/>
          </a:stretch>
        </p:blipFill>
        <p:spPr>
          <a:xfrm>
            <a:off x="-1" y="-2"/>
            <a:ext cx="1126526" cy="88280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1342" y="8864143"/>
            <a:ext cx="368767" cy="351999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8692" y="9114113"/>
            <a:ext cx="355869" cy="3713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27745" y="8041453"/>
            <a:ext cx="340516" cy="32743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400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defTabSz="1300480">
              <a:spcBef>
                <a:spcPts val="1000"/>
              </a:spcBef>
              <a:buSzTx/>
              <a:buNone/>
              <a:defRPr sz="3400" b="1">
                <a:solidFill>
                  <a:schemeClr val="accent1">
                    <a:lumOff val="12500"/>
                  </a:schemeClr>
                </a:solidFill>
                <a:effectLst>
                  <a:outerShdw blurRad="12700" dist="63500" dir="18900000" rotWithShape="0">
                    <a:srgbClr val="D6D5D5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spcBef>
                <a:spcPts val="0"/>
              </a:spcBef>
              <a:defRPr sz="16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68048"/>
            <a:ext cx="13004800" cy="13004800"/>
          </a:xfrm>
          <a:prstGeom prst="rect">
            <a:avLst/>
          </a:prstGeom>
        </p:spPr>
      </p:pic>
      <p:sp>
        <p:nvSpPr>
          <p:cNvPr id="172" name="SALT Transient Program…"/>
          <p:cNvSpPr txBox="1"/>
          <p:nvPr/>
        </p:nvSpPr>
        <p:spPr>
          <a:xfrm>
            <a:off x="963571" y="683776"/>
            <a:ext cx="10864940" cy="4557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Autofit/>
          </a:bodyPr>
          <a:lstStyle/>
          <a:p>
            <a:pPr lvl="1" algn="ctr"/>
            <a:r>
              <a:rPr dirty="0">
                <a:solidFill>
                  <a:srgbClr val="0070C0"/>
                </a:solidFill>
              </a:rPr>
              <a:t>South African Astronomical Observatory</a:t>
            </a:r>
          </a:p>
          <a:p>
            <a:pPr lvl="1" algn="ctr"/>
            <a:r>
              <a:rPr lang="en-US" dirty="0" smtClean="0">
                <a:solidFill>
                  <a:srgbClr val="0070C0"/>
                </a:solidFill>
              </a:rPr>
              <a:t>The IO </a:t>
            </a:r>
            <a:r>
              <a:rPr lang="en-US" dirty="0" err="1" smtClean="0">
                <a:solidFill>
                  <a:srgbClr val="0070C0"/>
                </a:solidFill>
              </a:rPr>
              <a:t>programme</a:t>
            </a:r>
            <a:endParaRPr lang="en-US" dirty="0">
              <a:solidFill>
                <a:srgbClr val="0070C0"/>
              </a:solidFill>
            </a:endParaRPr>
          </a:p>
          <a:p>
            <a:pPr lvl="1" algn="ctr"/>
            <a:endParaRPr lang="en-US" dirty="0">
              <a:solidFill>
                <a:srgbClr val="0070C0"/>
              </a:solidFill>
            </a:endParaRPr>
          </a:p>
          <a:p>
            <a:pPr lvl="1" algn="ctr"/>
            <a:endParaRPr lang="en-US" dirty="0">
              <a:solidFill>
                <a:srgbClr val="0070C0"/>
              </a:solidFill>
            </a:endParaRPr>
          </a:p>
          <a:p>
            <a:pPr lvl="1" algn="ctr"/>
            <a:r>
              <a:rPr lang="en-US" dirty="0" smtClean="0">
                <a:solidFill>
                  <a:srgbClr val="0070C0"/>
                </a:solidFill>
              </a:rPr>
              <a:t>Sprint #</a:t>
            </a:r>
            <a:r>
              <a:rPr lang="en-US" dirty="0" smtClean="0">
                <a:solidFill>
                  <a:srgbClr val="0070C0"/>
                </a:solidFill>
              </a:rPr>
              <a:t>21 </a:t>
            </a:r>
            <a:r>
              <a:rPr lang="en-US" dirty="0" smtClean="0">
                <a:solidFill>
                  <a:srgbClr val="0070C0"/>
                </a:solidFill>
              </a:rPr>
              <a:t>Review</a:t>
            </a:r>
          </a:p>
          <a:p>
            <a:pPr lvl="1" algn="ctr"/>
            <a:endParaRPr lang="en-US" dirty="0" smtClean="0">
              <a:solidFill>
                <a:srgbClr val="0070C0"/>
              </a:solidFill>
            </a:endParaRPr>
          </a:p>
          <a:p>
            <a:pPr lvl="1" algn="ctr"/>
            <a:endParaRPr lang="en-US" dirty="0">
              <a:solidFill>
                <a:srgbClr val="0070C0"/>
              </a:solidFill>
            </a:endParaRPr>
          </a:p>
          <a:p>
            <a:pPr lvl="1" algn="ctr"/>
            <a:r>
              <a:rPr lang="en-US" dirty="0" err="1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Moloko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Hlakola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, Hannah </a:t>
            </a:r>
            <a:r>
              <a:rPr lang="en-US" dirty="0" err="1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Worters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, </a:t>
            </a:r>
            <a:r>
              <a:rPr lang="en-US" dirty="0" err="1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Carel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 van </a:t>
            </a:r>
            <a:r>
              <a:rPr lang="en-US" dirty="0" err="1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Gend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, Nicolas Erasmus, </a:t>
            </a:r>
            <a:r>
              <a:rPr lang="en-US" dirty="0" err="1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Roufurd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 Julie, Sunil Chandra, Stephen Potter 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3031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984595"/>
            <a:ext cx="6358672" cy="4769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128" y="4984595"/>
            <a:ext cx="6358672" cy="4769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088" y="347544"/>
            <a:ext cx="5776332" cy="433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38" y="347544"/>
            <a:ext cx="6528832" cy="36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4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0810" y="1479738"/>
            <a:ext cx="9824225" cy="5693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32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Upgrade highlights</a:t>
            </a:r>
          </a:p>
          <a:p>
            <a:endParaRPr lang="en-US" sz="1400" b="0" dirty="0">
              <a:effectLst/>
            </a:endParaRPr>
          </a:p>
          <a:p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- 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The new </a:t>
            </a:r>
            <a:r>
              <a:rPr lang="en-US" sz="1800" dirty="0" err="1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XYslides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 has a significantly larger sky access than the old system. Old system was limited to 10x10 arc mins. New one seems to be 15x15 arc </a:t>
            </a:r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mins</a:t>
            </a:r>
            <a:endParaRPr lang="en-US" sz="1800" dirty="0">
              <a:solidFill>
                <a:schemeClr val="accent4"/>
              </a:solidFill>
              <a:effectLst>
                <a:outerShdw blurRad="50800" dist="38100" dir="5400000" algn="t" rotWithShape="0">
                  <a:schemeClr val="accent6">
                    <a:lumMod val="20000"/>
                    <a:lumOff val="80000"/>
                    <a:alpha val="40000"/>
                  </a:schemeClr>
                </a:outerShdw>
              </a:effectLst>
            </a:endParaRPr>
          </a:p>
          <a:p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- The guide camera image quality is superior to the old one. Stars more round/symmetric for the whole XY slide search </a:t>
            </a:r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area</a:t>
            </a:r>
            <a:endParaRPr lang="en-US" sz="1800" dirty="0">
              <a:solidFill>
                <a:schemeClr val="accent4"/>
              </a:solidFill>
              <a:effectLst>
                <a:outerShdw blurRad="50800" dist="38100" dir="5400000" algn="t" rotWithShape="0">
                  <a:schemeClr val="accent6">
                    <a:lumMod val="20000"/>
                    <a:lumOff val="80000"/>
                    <a:alpha val="40000"/>
                  </a:schemeClr>
                </a:outerShdw>
              </a:effectLst>
            </a:endParaRPr>
          </a:p>
          <a:p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- The new lodestar guide camera has better sensitivity than the </a:t>
            </a:r>
            <a:r>
              <a:rPr lang="en-US" sz="1800" dirty="0" err="1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Ultrastar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 </a:t>
            </a:r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camera</a:t>
            </a:r>
            <a:endParaRPr lang="en-US" sz="1800" dirty="0">
              <a:solidFill>
                <a:schemeClr val="accent4"/>
              </a:solidFill>
              <a:effectLst>
                <a:outerShdw blurRad="50800" dist="38100" dir="5400000" algn="t" rotWithShape="0">
                  <a:schemeClr val="accent6">
                    <a:lumMod val="20000"/>
                    <a:lumOff val="80000"/>
                    <a:alpha val="40000"/>
                  </a:schemeClr>
                </a:outerShdw>
              </a:effectLst>
            </a:endParaRPr>
          </a:p>
          <a:p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- 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New </a:t>
            </a:r>
            <a:r>
              <a:rPr lang="en-US" sz="1800" dirty="0" err="1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XYslides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 move much faster than the old </a:t>
            </a:r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slides</a:t>
            </a:r>
            <a:endParaRPr lang="en-US" sz="1800" dirty="0">
              <a:solidFill>
                <a:schemeClr val="accent4"/>
              </a:solidFill>
              <a:effectLst>
                <a:outerShdw blurRad="50800" dist="38100" dir="5400000" algn="t" rotWithShape="0">
                  <a:schemeClr val="accent6">
                    <a:lumMod val="20000"/>
                    <a:lumOff val="80000"/>
                    <a:alpha val="40000"/>
                  </a:schemeClr>
                </a:outerShdw>
              </a:effectLst>
            </a:endParaRPr>
          </a:p>
          <a:p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- 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New guider focus mechanism is much more repeatable and much faster than the old </a:t>
            </a:r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system</a:t>
            </a:r>
            <a:endParaRPr lang="en-US" sz="1800" dirty="0">
              <a:solidFill>
                <a:schemeClr val="accent4"/>
              </a:solidFill>
              <a:effectLst>
                <a:outerShdw blurRad="50800" dist="38100" dir="5400000" algn="t" rotWithShape="0">
                  <a:schemeClr val="accent6">
                    <a:lumMod val="20000"/>
                    <a:lumOff val="80000"/>
                    <a:alpha val="40000"/>
                  </a:schemeClr>
                </a:outerShdw>
              </a:effectLst>
            </a:endParaRPr>
          </a:p>
          <a:p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- 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New guiding algorithm (python source extractor) appears to be better at guide star detection than the older </a:t>
            </a:r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algorithm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 </a:t>
            </a:r>
          </a:p>
          <a:p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-  </a:t>
            </a:r>
            <a:r>
              <a:rPr lang="en-US" sz="1800" dirty="0" err="1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XYslide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 coordinates are now mapped to DSS image coordinates .. so </a:t>
            </a:r>
            <a:r>
              <a:rPr lang="en-US" sz="1800" dirty="0" err="1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clicky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 </a:t>
            </a:r>
            <a:r>
              <a:rPr lang="en-US" sz="1800" dirty="0" err="1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clicky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 on guide star will automatically send XY </a:t>
            </a:r>
            <a:r>
              <a:rPr lang="en-US" sz="1800" dirty="0" err="1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coords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 to TCS</a:t>
            </a:r>
          </a:p>
          <a:p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- </a:t>
            </a:r>
            <a:r>
              <a:rPr lang="en-US" sz="1800" dirty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So far no signs of relative flexure between slit and red box on guide camera ... more extreme slewing tests needed to test </a:t>
            </a:r>
            <a:r>
              <a:rPr lang="en-US" sz="1800" dirty="0" smtClean="0">
                <a:solidFill>
                  <a:schemeClr val="accent4"/>
                </a:solidFill>
                <a:effectLst>
                  <a:outerShdw blurRad="50800" dist="38100" dir="5400000" algn="t" rotWithShape="0">
                    <a:schemeClr val="accent6">
                      <a:lumMod val="20000"/>
                      <a:lumOff val="80000"/>
                      <a:alpha val="40000"/>
                    </a:schemeClr>
                  </a:outerShdw>
                </a:effectLst>
              </a:rPr>
              <a:t>further</a:t>
            </a:r>
            <a:endParaRPr lang="en-US" sz="1800" dirty="0">
              <a:solidFill>
                <a:schemeClr val="accent4"/>
              </a:solidFill>
              <a:effectLst>
                <a:outerShdw blurRad="50800" dist="38100" dir="5400000" algn="t" rotWithShape="0">
                  <a:schemeClr val="accent6">
                    <a:lumMod val="20000"/>
                    <a:lumOff val="8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9133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60" y="0"/>
            <a:ext cx="10047868" cy="90659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28966" y="923690"/>
            <a:ext cx="6495258" cy="656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Conferences</a:t>
            </a:r>
          </a:p>
          <a:p>
            <a:endParaRPr lang="en-US" b="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HEASA2023</a:t>
            </a:r>
          </a:p>
          <a:p>
            <a:r>
              <a:rPr lang="en-US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Gaia2023 alerts + ORP</a:t>
            </a:r>
          </a:p>
          <a:p>
            <a:r>
              <a:rPr lang="en-US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ICALEPCS2023</a:t>
            </a:r>
          </a:p>
          <a:p>
            <a:r>
              <a:rPr lang="en-US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BRICSAWG2023</a:t>
            </a:r>
          </a:p>
          <a:p>
            <a:r>
              <a:rPr lang="en-US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AstroRob2023</a:t>
            </a:r>
          </a:p>
        </p:txBody>
      </p:sp>
    </p:spTree>
    <p:extLst>
      <p:ext uri="{BB962C8B-B14F-4D97-AF65-F5344CB8AC3E}">
        <p14:creationId xmlns:p14="http://schemas.microsoft.com/office/powerpoint/2010/main" val="982851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4638" y="691977"/>
            <a:ext cx="39950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Sprint Updates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5422" y="2424931"/>
            <a:ext cx="7383431" cy="5740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b="0" dirty="0">
                <a:effectLst/>
              </a:rPr>
              <a:t>Non-sidereal spectroscopy</a:t>
            </a:r>
          </a:p>
          <a:p>
            <a:r>
              <a:rPr lang="en-US" b="0" dirty="0">
                <a:effectLst/>
              </a:rPr>
              <a:t>Biases and flats</a:t>
            </a:r>
          </a:p>
          <a:p>
            <a:r>
              <a:rPr lang="en-US" b="0" dirty="0">
                <a:effectLst/>
              </a:rPr>
              <a:t>OCS time </a:t>
            </a:r>
            <a:r>
              <a:rPr lang="en-US" b="0" dirty="0" smtClean="0">
                <a:effectLst/>
              </a:rPr>
              <a:t>accounting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>Dashboard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>Weather service</a:t>
            </a:r>
            <a:endParaRPr lang="en-US" dirty="0"/>
          </a:p>
          <a:p>
            <a:r>
              <a:rPr lang="en-US" b="0" dirty="0" smtClean="0">
                <a:effectLst/>
              </a:rPr>
              <a:t>74inch </a:t>
            </a:r>
            <a:r>
              <a:rPr lang="en-US" b="0" dirty="0">
                <a:effectLst/>
              </a:rPr>
              <a:t>instrument selector port</a:t>
            </a:r>
          </a:p>
          <a:p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665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9" y="1966684"/>
            <a:ext cx="12812971" cy="65004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9017" y="585099"/>
            <a:ext cx="29674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Dashboard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77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99625" y="0"/>
            <a:ext cx="4398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Weather Service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91" y="830997"/>
            <a:ext cx="712722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17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99625" y="0"/>
            <a:ext cx="4398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Weather Service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7" y="830997"/>
            <a:ext cx="12473214" cy="827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46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09"/>
            <a:ext cx="12581976" cy="69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8639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4638" y="691977"/>
            <a:ext cx="39950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Sprint Updates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5422" y="2424931"/>
            <a:ext cx="7383431" cy="5740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b="0" dirty="0">
                <a:effectLst/>
              </a:rPr>
              <a:t>Non-sidereal spectroscopy</a:t>
            </a:r>
          </a:p>
          <a:p>
            <a:r>
              <a:rPr lang="en-US" b="0" dirty="0">
                <a:effectLst/>
              </a:rPr>
              <a:t>Biases and flats</a:t>
            </a:r>
          </a:p>
          <a:p>
            <a:r>
              <a:rPr lang="en-US" b="0" dirty="0">
                <a:effectLst/>
              </a:rPr>
              <a:t>OCS time </a:t>
            </a:r>
            <a:r>
              <a:rPr lang="en-US" b="0" dirty="0" smtClean="0">
                <a:effectLst/>
              </a:rPr>
              <a:t>accounting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>Dashboard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>Weather service</a:t>
            </a:r>
            <a:endParaRPr lang="en-US" dirty="0"/>
          </a:p>
          <a:p>
            <a:r>
              <a:rPr lang="en-US" b="0" dirty="0" smtClean="0">
                <a:effectLst/>
              </a:rPr>
              <a:t>74inch </a:t>
            </a:r>
            <a:r>
              <a:rPr lang="en-US" b="0" dirty="0">
                <a:effectLst/>
              </a:rPr>
              <a:t>instrument selector port</a:t>
            </a:r>
          </a:p>
          <a:p>
            <a:endParaRPr lang="en-US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8475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63700"/>
            <a:ext cx="8724900" cy="6410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03055" y="638429"/>
            <a:ext cx="7816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74inch instrument selector port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235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1" y="736271"/>
            <a:ext cx="11162805" cy="83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0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40B9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chemeClr val="accent1">
                <a:lumOff val="12500"/>
              </a:schemeClr>
            </a:solidFill>
            <a:effectLst>
              <a:outerShdw blurRad="12700" dist="63500" dir="18900000" rotWithShape="0">
                <a:srgbClr val="D6D5D5"/>
              </a:outerShdw>
            </a:effectLst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chemeClr val="accent1">
                <a:lumOff val="12500"/>
              </a:schemeClr>
            </a:solidFill>
            <a:effectLst>
              <a:outerShdw blurRad="12700" dist="63500" dir="18900000" rotWithShape="0">
                <a:srgbClr val="D6D5D5"/>
              </a:outerShdw>
            </a:effectLst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28230</TotalTime>
  <Words>201</Words>
  <Application>Microsoft Macintosh PowerPoint</Application>
  <PresentationFormat>Custom</PresentationFormat>
  <Paragraphs>44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Stephen Potter</cp:lastModifiedBy>
  <cp:revision>272</cp:revision>
  <dcterms:modified xsi:type="dcterms:W3CDTF">2023-10-06T12:58:30Z</dcterms:modified>
</cp:coreProperties>
</file>